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98" r:id="rId2"/>
    <p:sldId id="40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6" r:id="rId39"/>
    <p:sldId id="335" r:id="rId40"/>
    <p:sldId id="337" r:id="rId41"/>
    <p:sldId id="338" r:id="rId42"/>
    <p:sldId id="339" r:id="rId43"/>
    <p:sldId id="341" r:id="rId44"/>
    <p:sldId id="340" r:id="rId45"/>
    <p:sldId id="342" r:id="rId46"/>
    <p:sldId id="343" r:id="rId47"/>
    <p:sldId id="344" r:id="rId48"/>
    <p:sldId id="345" r:id="rId49"/>
    <p:sldId id="348" r:id="rId50"/>
    <p:sldId id="347" r:id="rId51"/>
    <p:sldId id="349" r:id="rId52"/>
    <p:sldId id="350" r:id="rId53"/>
    <p:sldId id="351" r:id="rId54"/>
    <p:sldId id="352" r:id="rId55"/>
    <p:sldId id="353" r:id="rId56"/>
    <p:sldId id="355" r:id="rId57"/>
    <p:sldId id="354" r:id="rId58"/>
    <p:sldId id="361" r:id="rId59"/>
    <p:sldId id="356" r:id="rId60"/>
    <p:sldId id="357" r:id="rId61"/>
    <p:sldId id="358" r:id="rId62"/>
    <p:sldId id="359" r:id="rId63"/>
    <p:sldId id="360" r:id="rId64"/>
    <p:sldId id="362" r:id="rId65"/>
    <p:sldId id="363" r:id="rId66"/>
    <p:sldId id="364" r:id="rId67"/>
    <p:sldId id="365" r:id="rId68"/>
    <p:sldId id="366" r:id="rId69"/>
    <p:sldId id="367" r:id="rId70"/>
    <p:sldId id="369" r:id="rId71"/>
    <p:sldId id="368" r:id="rId72"/>
    <p:sldId id="370" r:id="rId73"/>
    <p:sldId id="371" r:id="rId74"/>
    <p:sldId id="372" r:id="rId75"/>
    <p:sldId id="373" r:id="rId76"/>
    <p:sldId id="374" r:id="rId77"/>
    <p:sldId id="379" r:id="rId78"/>
    <p:sldId id="375" r:id="rId79"/>
    <p:sldId id="376" r:id="rId80"/>
    <p:sldId id="377" r:id="rId81"/>
    <p:sldId id="378" r:id="rId82"/>
    <p:sldId id="380" r:id="rId83"/>
    <p:sldId id="381" r:id="rId84"/>
    <p:sldId id="382" r:id="rId85"/>
    <p:sldId id="383" r:id="rId86"/>
    <p:sldId id="384" r:id="rId87"/>
    <p:sldId id="386" r:id="rId88"/>
    <p:sldId id="385" r:id="rId89"/>
    <p:sldId id="387" r:id="rId90"/>
    <p:sldId id="388" r:id="rId91"/>
    <p:sldId id="389" r:id="rId92"/>
    <p:sldId id="390" r:id="rId93"/>
    <p:sldId id="391" r:id="rId94"/>
    <p:sldId id="392" r:id="rId95"/>
    <p:sldId id="393" r:id="rId96"/>
    <p:sldId id="394" r:id="rId97"/>
    <p:sldId id="395" r:id="rId98"/>
    <p:sldId id="396" r:id="rId99"/>
    <p:sldId id="397" r:id="rId100"/>
    <p:sldId id="399" r:id="rId101"/>
    <p:sldId id="398" r:id="rId102"/>
    <p:sldId id="400" r:id="rId103"/>
    <p:sldId id="402" r:id="rId104"/>
    <p:sldId id="401" r:id="rId105"/>
    <p:sldId id="403" r:id="rId106"/>
    <p:sldId id="404" r:id="rId107"/>
    <p:sldId id="405" r:id="rId108"/>
    <p:sldId id="406" r:id="rId109"/>
    <p:sldId id="407" r:id="rId110"/>
    <p:sldId id="409" r:id="rId111"/>
    <p:sldId id="410" r:id="rId112"/>
    <p:sldId id="411" r:id="rId113"/>
    <p:sldId id="412" r:id="rId114"/>
    <p:sldId id="413" r:id="rId115"/>
    <p:sldId id="414" r:id="rId116"/>
    <p:sldId id="415" r:id="rId117"/>
    <p:sldId id="416" r:id="rId118"/>
    <p:sldId id="417" r:id="rId119"/>
    <p:sldId id="418" r:id="rId120"/>
    <p:sldId id="419" r:id="rId121"/>
    <p:sldId id="420" r:id="rId122"/>
    <p:sldId id="421" r:id="rId123"/>
    <p:sldId id="422" r:id="rId124"/>
    <p:sldId id="423" r:id="rId125"/>
    <p:sldId id="424" r:id="rId12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C0A4FD-664F-4F29-92C7-FCC9FCF7EDB4}">
          <p14:sldIdLst>
            <p14:sldId id="298"/>
            <p14:sldId id="40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6"/>
            <p14:sldId id="335"/>
            <p14:sldId id="337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8"/>
            <p14:sldId id="347"/>
            <p14:sldId id="349"/>
            <p14:sldId id="350"/>
            <p14:sldId id="351"/>
            <p14:sldId id="352"/>
            <p14:sldId id="353"/>
            <p14:sldId id="355"/>
            <p14:sldId id="354"/>
            <p14:sldId id="361"/>
            <p14:sldId id="356"/>
            <p14:sldId id="357"/>
            <p14:sldId id="358"/>
            <p14:sldId id="359"/>
            <p14:sldId id="360"/>
            <p14:sldId id="362"/>
            <p14:sldId id="363"/>
            <p14:sldId id="364"/>
            <p14:sldId id="365"/>
            <p14:sldId id="366"/>
            <p14:sldId id="367"/>
            <p14:sldId id="369"/>
            <p14:sldId id="368"/>
            <p14:sldId id="370"/>
            <p14:sldId id="371"/>
            <p14:sldId id="372"/>
            <p14:sldId id="373"/>
            <p14:sldId id="374"/>
            <p14:sldId id="379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6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398"/>
            <p14:sldId id="400"/>
            <p14:sldId id="402"/>
            <p14:sldId id="401"/>
            <p14:sldId id="403"/>
            <p14:sldId id="404"/>
            <p14:sldId id="405"/>
            <p14:sldId id="406"/>
            <p14:sldId id="407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C0C0C0"/>
    <a:srgbClr val="DDDDDD"/>
    <a:srgbClr val="333333"/>
    <a:srgbClr val="FFFFFF"/>
    <a:srgbClr val="70A8DA"/>
    <a:srgbClr val="357DA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790" autoAdjust="0"/>
  </p:normalViewPr>
  <p:slideViewPr>
    <p:cSldViewPr>
      <p:cViewPr varScale="1">
        <p:scale>
          <a:sx n="123" d="100"/>
          <a:sy n="123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 dirty="0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 altLang="zh-CN" dirty="0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37BB9C-4C67-4EA6-8CD8-FA0B34C6BFBD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12358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2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.jpeg"/><Relationship Id="rId9" Type="http://schemas.openxmlformats.org/officeDocument/2006/relationships/image" Target="../media/image10.jpg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Rectangle 73"/>
          <p:cNvSpPr>
            <a:spLocks noChangeArrowheads="1"/>
          </p:cNvSpPr>
          <p:nvPr/>
        </p:nvSpPr>
        <p:spPr bwMode="gray">
          <a:xfrm>
            <a:off x="1698625" y="3705225"/>
            <a:ext cx="742950" cy="7429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6" name="Rectangle 44" descr="3"/>
          <p:cNvSpPr>
            <a:spLocks noChangeArrowheads="1"/>
          </p:cNvSpPr>
          <p:nvPr/>
        </p:nvSpPr>
        <p:spPr bwMode="gray">
          <a:xfrm>
            <a:off x="2492375" y="4510088"/>
            <a:ext cx="742950" cy="7445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Rectangle 34" descr="5"/>
          <p:cNvSpPr>
            <a:spLocks noChangeArrowheads="1"/>
          </p:cNvSpPr>
          <p:nvPr/>
        </p:nvSpPr>
        <p:spPr bwMode="gray">
          <a:xfrm>
            <a:off x="915988" y="4510088"/>
            <a:ext cx="742950" cy="7445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31" name="Rectangle 59"/>
          <p:cNvSpPr>
            <a:spLocks noChangeArrowheads="1"/>
          </p:cNvSpPr>
          <p:nvPr/>
        </p:nvSpPr>
        <p:spPr bwMode="gray">
          <a:xfrm>
            <a:off x="1703388" y="5314950"/>
            <a:ext cx="74295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6" name="Rectangle 54"/>
          <p:cNvSpPr>
            <a:spLocks noChangeArrowheads="1"/>
          </p:cNvSpPr>
          <p:nvPr/>
        </p:nvSpPr>
        <p:spPr bwMode="gray">
          <a:xfrm>
            <a:off x="128588" y="3705225"/>
            <a:ext cx="74295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8" name="Rectangle 56"/>
          <p:cNvSpPr>
            <a:spLocks noChangeArrowheads="1"/>
          </p:cNvSpPr>
          <p:nvPr/>
        </p:nvSpPr>
        <p:spPr bwMode="gray">
          <a:xfrm>
            <a:off x="2492375" y="3705225"/>
            <a:ext cx="742950" cy="7429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7" name="Group 75"/>
          <p:cNvGrpSpPr>
            <a:grpSpLocks/>
          </p:cNvGrpSpPr>
          <p:nvPr/>
        </p:nvGrpSpPr>
        <p:grpSpPr bwMode="auto">
          <a:xfrm>
            <a:off x="112713" y="5954713"/>
            <a:ext cx="8936037" cy="631825"/>
            <a:chOff x="71" y="3751"/>
            <a:chExt cx="5629" cy="398"/>
          </a:xfrm>
        </p:grpSpPr>
        <p:sp>
          <p:nvSpPr>
            <p:cNvPr id="3096" name="Freeform 24"/>
            <p:cNvSpPr>
              <a:spLocks/>
            </p:cNvSpPr>
            <p:nvPr userDrawn="1"/>
          </p:nvSpPr>
          <p:spPr bwMode="gray">
            <a:xfrm>
              <a:off x="71" y="3751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64 w 5626"/>
                <a:gd name="T9" fmla="*/ 118 h 349"/>
                <a:gd name="T10" fmla="*/ 4329 w 5626"/>
                <a:gd name="T11" fmla="*/ 0 h 349"/>
                <a:gd name="T12" fmla="*/ 5623 w 5626"/>
                <a:gd name="T13" fmla="*/ 0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78" y="103"/>
                    <a:pt x="3343" y="137"/>
                    <a:pt x="4064" y="118"/>
                  </a:cubicBezTo>
                  <a:lnTo>
                    <a:pt x="4329" y="0"/>
                  </a:lnTo>
                  <a:lnTo>
                    <a:pt x="5623" y="0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>
              <a:off x="71" y="3800"/>
              <a:ext cx="5626" cy="349"/>
            </a:xfrm>
            <a:custGeom>
              <a:avLst/>
              <a:gdLst>
                <a:gd name="T0" fmla="*/ 5626 w 5626"/>
                <a:gd name="T1" fmla="*/ 349 h 349"/>
                <a:gd name="T2" fmla="*/ 0 w 5626"/>
                <a:gd name="T3" fmla="*/ 349 h 349"/>
                <a:gd name="T4" fmla="*/ 0 w 5626"/>
                <a:gd name="T5" fmla="*/ 187 h 349"/>
                <a:gd name="T6" fmla="*/ 0 w 5626"/>
                <a:gd name="T7" fmla="*/ 114 h 349"/>
                <a:gd name="T8" fmla="*/ 4082 w 5626"/>
                <a:gd name="T9" fmla="*/ 118 h 349"/>
                <a:gd name="T10" fmla="*/ 4345 w 5626"/>
                <a:gd name="T11" fmla="*/ 0 h 349"/>
                <a:gd name="T12" fmla="*/ 5623 w 5626"/>
                <a:gd name="T13" fmla="*/ 6 h 349"/>
                <a:gd name="T14" fmla="*/ 5626 w 5626"/>
                <a:gd name="T15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26" h="349">
                  <a:moveTo>
                    <a:pt x="5626" y="349"/>
                  </a:moveTo>
                  <a:lnTo>
                    <a:pt x="0" y="349"/>
                  </a:lnTo>
                  <a:lnTo>
                    <a:pt x="0" y="187"/>
                  </a:lnTo>
                  <a:lnTo>
                    <a:pt x="0" y="114"/>
                  </a:lnTo>
                  <a:cubicBezTo>
                    <a:pt x="680" y="103"/>
                    <a:pt x="3358" y="137"/>
                    <a:pt x="4082" y="118"/>
                  </a:cubicBezTo>
                  <a:lnTo>
                    <a:pt x="4345" y="0"/>
                  </a:lnTo>
                  <a:lnTo>
                    <a:pt x="5623" y="6"/>
                  </a:lnTo>
                  <a:lnTo>
                    <a:pt x="5626" y="3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Freeform 26"/>
            <p:cNvSpPr>
              <a:spLocks/>
            </p:cNvSpPr>
            <p:nvPr userDrawn="1"/>
          </p:nvSpPr>
          <p:spPr bwMode="gray">
            <a:xfrm>
              <a:off x="4209" y="3833"/>
              <a:ext cx="1491" cy="88"/>
            </a:xfrm>
            <a:custGeom>
              <a:avLst/>
              <a:gdLst>
                <a:gd name="T0" fmla="*/ 0 w 1491"/>
                <a:gd name="T1" fmla="*/ 84 h 88"/>
                <a:gd name="T2" fmla="*/ 223 w 1491"/>
                <a:gd name="T3" fmla="*/ 0 h 88"/>
                <a:gd name="T4" fmla="*/ 1491 w 1491"/>
                <a:gd name="T5" fmla="*/ 0 h 88"/>
                <a:gd name="T6" fmla="*/ 1488 w 1491"/>
                <a:gd name="T7" fmla="*/ 60 h 88"/>
                <a:gd name="T8" fmla="*/ 383 w 1491"/>
                <a:gd name="T9" fmla="*/ 59 h 88"/>
                <a:gd name="T10" fmla="*/ 273 w 1491"/>
                <a:gd name="T11" fmla="*/ 88 h 88"/>
                <a:gd name="T12" fmla="*/ 0 w 1491"/>
                <a:gd name="T13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1" h="88">
                  <a:moveTo>
                    <a:pt x="0" y="84"/>
                  </a:moveTo>
                  <a:lnTo>
                    <a:pt x="223" y="0"/>
                  </a:lnTo>
                  <a:lnTo>
                    <a:pt x="1491" y="0"/>
                  </a:lnTo>
                  <a:lnTo>
                    <a:pt x="1488" y="60"/>
                  </a:lnTo>
                  <a:lnTo>
                    <a:pt x="383" y="59"/>
                  </a:lnTo>
                  <a:lnTo>
                    <a:pt x="273" y="8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9" name="Group 7"/>
          <p:cNvGrpSpPr>
            <a:grpSpLocks/>
          </p:cNvGrpSpPr>
          <p:nvPr/>
        </p:nvGrpSpPr>
        <p:grpSpPr bwMode="auto">
          <a:xfrm rot="10800000">
            <a:off x="6003925" y="1778000"/>
            <a:ext cx="2768600" cy="779463"/>
            <a:chOff x="1566" y="164"/>
            <a:chExt cx="1455" cy="425"/>
          </a:xfrm>
        </p:grpSpPr>
        <p:sp>
          <p:nvSpPr>
            <p:cNvPr id="3080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7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8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9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1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2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3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4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9" name="Freeform 27" descr="Dark upward diagonal"/>
          <p:cNvSpPr>
            <a:spLocks/>
          </p:cNvSpPr>
          <p:nvPr/>
        </p:nvSpPr>
        <p:spPr bwMode="gray">
          <a:xfrm>
            <a:off x="85725" y="76200"/>
            <a:ext cx="8977313" cy="500063"/>
          </a:xfrm>
          <a:custGeom>
            <a:avLst/>
            <a:gdLst>
              <a:gd name="T0" fmla="*/ 0 w 5655"/>
              <a:gd name="T1" fmla="*/ 1 h 315"/>
              <a:gd name="T2" fmla="*/ 5546 w 5655"/>
              <a:gd name="T3" fmla="*/ 0 h 315"/>
              <a:gd name="T4" fmla="*/ 5655 w 5655"/>
              <a:gd name="T5" fmla="*/ 84 h 315"/>
              <a:gd name="T6" fmla="*/ 5649 w 5655"/>
              <a:gd name="T7" fmla="*/ 315 h 315"/>
              <a:gd name="T8" fmla="*/ 1 w 5655"/>
              <a:gd name="T9" fmla="*/ 314 h 315"/>
              <a:gd name="T10" fmla="*/ 0 w 5655"/>
              <a:gd name="T11" fmla="*/ 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55" h="315">
                <a:moveTo>
                  <a:pt x="0" y="1"/>
                </a:moveTo>
                <a:lnTo>
                  <a:pt x="5546" y="0"/>
                </a:lnTo>
                <a:cubicBezTo>
                  <a:pt x="5652" y="0"/>
                  <a:pt x="5655" y="84"/>
                  <a:pt x="5655" y="84"/>
                </a:cubicBezTo>
                <a:lnTo>
                  <a:pt x="5649" y="315"/>
                </a:lnTo>
                <a:lnTo>
                  <a:pt x="1" y="314"/>
                </a:lnTo>
                <a:lnTo>
                  <a:pt x="0" y="1"/>
                </a:lnTo>
                <a:close/>
              </a:path>
            </a:pathLst>
          </a:custGeom>
          <a:pattFill prst="dkUpDiag">
            <a:fgClr>
              <a:schemeClr val="bg1">
                <a:alpha val="77000"/>
              </a:schemeClr>
            </a:fgClr>
            <a:bgClr>
              <a:schemeClr val="tx1">
                <a:alpha val="77000"/>
              </a:scheme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14300" y="6610350"/>
            <a:ext cx="8931275" cy="1635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46" name="Group 74"/>
          <p:cNvGrpSpPr>
            <a:grpSpLocks/>
          </p:cNvGrpSpPr>
          <p:nvPr/>
        </p:nvGrpSpPr>
        <p:grpSpPr bwMode="auto">
          <a:xfrm>
            <a:off x="85725" y="854075"/>
            <a:ext cx="8982075" cy="1131888"/>
            <a:chOff x="54" y="538"/>
            <a:chExt cx="5658" cy="713"/>
          </a:xfrm>
        </p:grpSpPr>
        <p:sp>
          <p:nvSpPr>
            <p:cNvPr id="3102" name="Freeform 30"/>
            <p:cNvSpPr>
              <a:spLocks/>
            </p:cNvSpPr>
            <p:nvPr userDrawn="1"/>
          </p:nvSpPr>
          <p:spPr bwMode="gray">
            <a:xfrm>
              <a:off x="54" y="736"/>
              <a:ext cx="5658" cy="515"/>
            </a:xfrm>
            <a:custGeom>
              <a:avLst/>
              <a:gdLst>
                <a:gd name="T0" fmla="*/ 0 w 5446"/>
                <a:gd name="T1" fmla="*/ 0 h 590"/>
                <a:gd name="T2" fmla="*/ 5446 w 5446"/>
                <a:gd name="T3" fmla="*/ 0 h 590"/>
                <a:gd name="T4" fmla="*/ 5446 w 5446"/>
                <a:gd name="T5" fmla="*/ 312 h 590"/>
                <a:gd name="T6" fmla="*/ 5446 w 5446"/>
                <a:gd name="T7" fmla="*/ 451 h 590"/>
                <a:gd name="T8" fmla="*/ 1512 w 5446"/>
                <a:gd name="T9" fmla="*/ 443 h 590"/>
                <a:gd name="T10" fmla="*/ 1288 w 5446"/>
                <a:gd name="T11" fmla="*/ 584 h 590"/>
                <a:gd name="T12" fmla="*/ 0 w 5446"/>
                <a:gd name="T13" fmla="*/ 590 h 590"/>
                <a:gd name="T14" fmla="*/ 0 w 5446"/>
                <a:gd name="T15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46" h="590">
                  <a:moveTo>
                    <a:pt x="0" y="0"/>
                  </a:moveTo>
                  <a:lnTo>
                    <a:pt x="5446" y="0"/>
                  </a:lnTo>
                  <a:lnTo>
                    <a:pt x="5446" y="312"/>
                  </a:lnTo>
                  <a:lnTo>
                    <a:pt x="5446" y="451"/>
                  </a:lnTo>
                  <a:cubicBezTo>
                    <a:pt x="4790" y="473"/>
                    <a:pt x="2205" y="421"/>
                    <a:pt x="1512" y="443"/>
                  </a:cubicBezTo>
                  <a:lnTo>
                    <a:pt x="1288" y="584"/>
                  </a:lnTo>
                  <a:lnTo>
                    <a:pt x="0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3" name="Freeform 31"/>
            <p:cNvSpPr>
              <a:spLocks/>
            </p:cNvSpPr>
            <p:nvPr userDrawn="1"/>
          </p:nvSpPr>
          <p:spPr bwMode="gray">
            <a:xfrm>
              <a:off x="54" y="538"/>
              <a:ext cx="5658" cy="655"/>
            </a:xfrm>
            <a:custGeom>
              <a:avLst/>
              <a:gdLst>
                <a:gd name="T0" fmla="*/ 1 w 5658"/>
                <a:gd name="T1" fmla="*/ 0 h 655"/>
                <a:gd name="T2" fmla="*/ 5657 w 5658"/>
                <a:gd name="T3" fmla="*/ 0 h 655"/>
                <a:gd name="T4" fmla="*/ 5658 w 5658"/>
                <a:gd name="T5" fmla="*/ 534 h 655"/>
                <a:gd name="T6" fmla="*/ 1553 w 5658"/>
                <a:gd name="T7" fmla="*/ 528 h 655"/>
                <a:gd name="T8" fmla="*/ 1317 w 5658"/>
                <a:gd name="T9" fmla="*/ 651 h 655"/>
                <a:gd name="T10" fmla="*/ 0 w 5658"/>
                <a:gd name="T11" fmla="*/ 655 h 655"/>
                <a:gd name="T12" fmla="*/ 1 w 5658"/>
                <a:gd name="T13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8" h="655">
                  <a:moveTo>
                    <a:pt x="1" y="0"/>
                  </a:moveTo>
                  <a:lnTo>
                    <a:pt x="5657" y="0"/>
                  </a:lnTo>
                  <a:lnTo>
                    <a:pt x="5658" y="534"/>
                  </a:lnTo>
                  <a:lnTo>
                    <a:pt x="1553" y="528"/>
                  </a:lnTo>
                  <a:lnTo>
                    <a:pt x="1317" y="651"/>
                  </a:lnTo>
                  <a:lnTo>
                    <a:pt x="0" y="6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4" name="Freeform 32"/>
            <p:cNvSpPr>
              <a:spLocks/>
            </p:cNvSpPr>
            <p:nvPr userDrawn="1"/>
          </p:nvSpPr>
          <p:spPr bwMode="gray">
            <a:xfrm>
              <a:off x="54" y="1062"/>
              <a:ext cx="1496" cy="98"/>
            </a:xfrm>
            <a:custGeom>
              <a:avLst/>
              <a:gdLst>
                <a:gd name="T0" fmla="*/ 1440 w 1440"/>
                <a:gd name="T1" fmla="*/ 1 h 112"/>
                <a:gd name="T2" fmla="*/ 1261 w 1440"/>
                <a:gd name="T3" fmla="*/ 112 h 112"/>
                <a:gd name="T4" fmla="*/ 0 w 1440"/>
                <a:gd name="T5" fmla="*/ 110 h 112"/>
                <a:gd name="T6" fmla="*/ 0 w 1440"/>
                <a:gd name="T7" fmla="*/ 49 h 112"/>
                <a:gd name="T8" fmla="*/ 1069 w 1440"/>
                <a:gd name="T9" fmla="*/ 50 h 112"/>
                <a:gd name="T10" fmla="*/ 1142 w 1440"/>
                <a:gd name="T11" fmla="*/ 0 h 112"/>
                <a:gd name="T12" fmla="*/ 1440 w 1440"/>
                <a:gd name="T13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0" h="112">
                  <a:moveTo>
                    <a:pt x="1440" y="1"/>
                  </a:moveTo>
                  <a:lnTo>
                    <a:pt x="1261" y="112"/>
                  </a:lnTo>
                  <a:lnTo>
                    <a:pt x="0" y="110"/>
                  </a:lnTo>
                  <a:lnTo>
                    <a:pt x="0" y="49"/>
                  </a:lnTo>
                  <a:lnTo>
                    <a:pt x="1069" y="50"/>
                  </a:lnTo>
                  <a:lnTo>
                    <a:pt x="1142" y="0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05" name="Rectangle 33"/>
          <p:cNvSpPr>
            <a:spLocks noChangeArrowheads="1"/>
          </p:cNvSpPr>
          <p:nvPr/>
        </p:nvSpPr>
        <p:spPr bwMode="gray">
          <a:xfrm>
            <a:off x="85725" y="609600"/>
            <a:ext cx="8982075" cy="185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0" name="Rectangle 38" descr="1"/>
          <p:cNvSpPr>
            <a:spLocks noChangeArrowheads="1"/>
          </p:cNvSpPr>
          <p:nvPr/>
        </p:nvSpPr>
        <p:spPr bwMode="gray">
          <a:xfrm>
            <a:off x="4067175" y="4497388"/>
            <a:ext cx="741363" cy="7429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2" name="Rectangle 40" descr="7"/>
          <p:cNvSpPr>
            <a:spLocks noChangeArrowheads="1"/>
          </p:cNvSpPr>
          <p:nvPr/>
        </p:nvSpPr>
        <p:spPr bwMode="gray">
          <a:xfrm>
            <a:off x="3275013" y="5314950"/>
            <a:ext cx="742950" cy="742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4" name="Rectangle 42"/>
          <p:cNvSpPr>
            <a:spLocks noChangeArrowheads="1"/>
          </p:cNvSpPr>
          <p:nvPr/>
        </p:nvSpPr>
        <p:spPr bwMode="gray">
          <a:xfrm>
            <a:off x="3282950" y="4510088"/>
            <a:ext cx="741363" cy="744537"/>
          </a:xfrm>
          <a:prstGeom prst="rect">
            <a:avLst/>
          </a:prstGeom>
          <a:solidFill>
            <a:srgbClr val="D7D7D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9" name="Rectangle 37" descr="6"/>
          <p:cNvSpPr>
            <a:spLocks noChangeArrowheads="1"/>
          </p:cNvSpPr>
          <p:nvPr/>
        </p:nvSpPr>
        <p:spPr bwMode="gray">
          <a:xfrm>
            <a:off x="1703388" y="5314950"/>
            <a:ext cx="742950" cy="7429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14800" y="6196013"/>
            <a:ext cx="4811713" cy="403225"/>
          </a:xfrm>
        </p:spPr>
        <p:txBody>
          <a:bodyPr/>
          <a:lstStyle>
            <a:lvl1pPr marL="0" indent="0" algn="r">
              <a:buFontTx/>
              <a:buNone/>
              <a:defRPr sz="1600" i="1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31775" y="6445250"/>
            <a:ext cx="2205038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574925" y="6445250"/>
            <a:ext cx="2990850" cy="317500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5700713" y="6445250"/>
            <a:ext cx="2205037" cy="317500"/>
          </a:xfrm>
        </p:spPr>
        <p:txBody>
          <a:bodyPr/>
          <a:lstStyle>
            <a:lvl1pPr>
              <a:defRPr/>
            </a:lvl1pPr>
          </a:lstStyle>
          <a:p>
            <a:fld id="{98CC00CA-01F2-4462-9651-E38EDB5BE82D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3122" name="Rectangle 50"/>
          <p:cNvSpPr>
            <a:spLocks noChangeArrowheads="1"/>
          </p:cNvSpPr>
          <p:nvPr/>
        </p:nvSpPr>
        <p:spPr bwMode="gray">
          <a:xfrm>
            <a:off x="128588" y="4511675"/>
            <a:ext cx="741362" cy="74295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115" name="Picture 43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30175" y="2911475"/>
            <a:ext cx="1347788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819400"/>
            <a:ext cx="6019800" cy="1470025"/>
          </a:xfrm>
        </p:spPr>
        <p:txBody>
          <a:bodyPr/>
          <a:lstStyle>
            <a:lvl1pPr algn="r">
              <a:defRPr sz="4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3142" name="Rectangle 70" descr="2"/>
          <p:cNvSpPr>
            <a:spLocks noChangeArrowheads="1"/>
          </p:cNvSpPr>
          <p:nvPr/>
        </p:nvSpPr>
        <p:spPr bwMode="gray">
          <a:xfrm>
            <a:off x="1701800" y="3705225"/>
            <a:ext cx="744538" cy="742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" y="44624"/>
            <a:ext cx="1283167" cy="564976"/>
          </a:xfrm>
          <a:prstGeom prst="rect">
            <a:avLst/>
          </a:prstGeom>
        </p:spPr>
      </p:pic>
      <p:pic>
        <p:nvPicPr>
          <p:cNvPr id="8194" name="Picture 2" descr="E:\图标\6350个 图标\Xcode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58" y="44625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3CF9F1-C809-4A1C-92DC-0CFA2BF0A92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21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125"/>
            <a:ext cx="2057400" cy="593407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125"/>
            <a:ext cx="6019800" cy="593407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EA6FB6-B4C0-45D6-8CAB-DD574A1E7F23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7655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38275"/>
            <a:ext cx="4038600" cy="47339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8275"/>
            <a:ext cx="4038600" cy="47339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57F38FB2-70E9-402C-9208-FB4A74582216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9380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  <a:endParaRPr lang="zh-CN"/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94674"/>
      </p:ext>
    </p:extLst>
  </p:cSld>
  <p:clrMapOvr>
    <a:masterClrMapping/>
  </p:clrMapOvr>
  <p:transition xmlns:p14="http://schemas.microsoft.com/office/powerpoint/2010/main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620D2A-BF8B-40D6-B12A-48588818415C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1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44B8F-19FA-4C63-94D2-83D9207C44DC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811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8275"/>
            <a:ext cx="40386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8275"/>
            <a:ext cx="4038600" cy="4733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7EB5A-9EB0-4919-8DD0-33B6B40B9D7A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62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0140E2-F956-482C-9837-706B68C145E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274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6D42-CBC2-40FE-B9E6-8E419C1B8872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198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65D74-330E-4F46-961B-E3F59E3D712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838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7769EA-54AC-4844-B8D5-00EE62350B2F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8788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F45658-A780-45F6-8310-12D2D1F5B369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208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6" Type="http://schemas.openxmlformats.org/officeDocument/2006/relationships/image" Target="../media/image3.jpeg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7"/>
          <p:cNvGrpSpPr>
            <a:grpSpLocks/>
          </p:cNvGrpSpPr>
          <p:nvPr/>
        </p:nvGrpSpPr>
        <p:grpSpPr bwMode="auto">
          <a:xfrm>
            <a:off x="6553200" y="6013450"/>
            <a:ext cx="2392363" cy="563563"/>
            <a:chOff x="1566" y="164"/>
            <a:chExt cx="1455" cy="425"/>
          </a:xfrm>
        </p:grpSpPr>
        <p:sp>
          <p:nvSpPr>
            <p:cNvPr id="1032" name="Freeform 8"/>
            <p:cNvSpPr>
              <a:spLocks/>
            </p:cNvSpPr>
            <p:nvPr/>
          </p:nvSpPr>
          <p:spPr bwMode="gray">
            <a:xfrm>
              <a:off x="1892" y="468"/>
              <a:ext cx="39" cy="121"/>
            </a:xfrm>
            <a:custGeom>
              <a:avLst/>
              <a:gdLst>
                <a:gd name="T0" fmla="*/ 37 w 39"/>
                <a:gd name="T1" fmla="*/ 36 h 121"/>
                <a:gd name="T2" fmla="*/ 35 w 39"/>
                <a:gd name="T3" fmla="*/ 36 h 121"/>
                <a:gd name="T4" fmla="*/ 30 w 39"/>
                <a:gd name="T5" fmla="*/ 36 h 121"/>
                <a:gd name="T6" fmla="*/ 22 w 39"/>
                <a:gd name="T7" fmla="*/ 34 h 121"/>
                <a:gd name="T8" fmla="*/ 15 w 39"/>
                <a:gd name="T9" fmla="*/ 30 h 121"/>
                <a:gd name="T10" fmla="*/ 7 w 39"/>
                <a:gd name="T11" fmla="*/ 23 h 121"/>
                <a:gd name="T12" fmla="*/ 3 w 39"/>
                <a:gd name="T13" fmla="*/ 13 h 121"/>
                <a:gd name="T14" fmla="*/ 0 w 39"/>
                <a:gd name="T15" fmla="*/ 0 h 121"/>
                <a:gd name="T16" fmla="*/ 3 w 39"/>
                <a:gd name="T17" fmla="*/ 0 h 121"/>
                <a:gd name="T18" fmla="*/ 7 w 39"/>
                <a:gd name="T19" fmla="*/ 1 h 121"/>
                <a:gd name="T20" fmla="*/ 15 w 39"/>
                <a:gd name="T21" fmla="*/ 3 h 121"/>
                <a:gd name="T22" fmla="*/ 23 w 39"/>
                <a:gd name="T23" fmla="*/ 5 h 121"/>
                <a:gd name="T24" fmla="*/ 30 w 39"/>
                <a:gd name="T25" fmla="*/ 11 h 121"/>
                <a:gd name="T26" fmla="*/ 37 w 39"/>
                <a:gd name="T27" fmla="*/ 20 h 121"/>
                <a:gd name="T28" fmla="*/ 39 w 39"/>
                <a:gd name="T29" fmla="*/ 34 h 121"/>
                <a:gd name="T30" fmla="*/ 39 w 39"/>
                <a:gd name="T31" fmla="*/ 121 h 121"/>
                <a:gd name="T32" fmla="*/ 37 w 39"/>
                <a:gd name="T33" fmla="*/ 121 h 121"/>
                <a:gd name="T34" fmla="*/ 37 w 39"/>
                <a:gd name="T35" fmla="*/ 3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21">
                  <a:moveTo>
                    <a:pt x="37" y="36"/>
                  </a:moveTo>
                  <a:lnTo>
                    <a:pt x="35" y="36"/>
                  </a:lnTo>
                  <a:lnTo>
                    <a:pt x="30" y="36"/>
                  </a:lnTo>
                  <a:lnTo>
                    <a:pt x="22" y="34"/>
                  </a:lnTo>
                  <a:lnTo>
                    <a:pt x="15" y="30"/>
                  </a:lnTo>
                  <a:lnTo>
                    <a:pt x="7" y="23"/>
                  </a:lnTo>
                  <a:lnTo>
                    <a:pt x="3" y="13"/>
                  </a:lnTo>
                  <a:lnTo>
                    <a:pt x="0" y="0"/>
                  </a:lnTo>
                  <a:lnTo>
                    <a:pt x="3" y="0"/>
                  </a:ln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0" y="11"/>
                  </a:lnTo>
                  <a:lnTo>
                    <a:pt x="37" y="20"/>
                  </a:lnTo>
                  <a:lnTo>
                    <a:pt x="39" y="34"/>
                  </a:lnTo>
                  <a:lnTo>
                    <a:pt x="39" y="121"/>
                  </a:lnTo>
                  <a:lnTo>
                    <a:pt x="37" y="121"/>
                  </a:lnTo>
                  <a:lnTo>
                    <a:pt x="37" y="36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gray">
            <a:xfrm>
              <a:off x="2271" y="450"/>
              <a:ext cx="45" cy="139"/>
            </a:xfrm>
            <a:custGeom>
              <a:avLst/>
              <a:gdLst>
                <a:gd name="T0" fmla="*/ 3 w 45"/>
                <a:gd name="T1" fmla="*/ 42 h 139"/>
                <a:gd name="T2" fmla="*/ 6 w 45"/>
                <a:gd name="T3" fmla="*/ 42 h 139"/>
                <a:gd name="T4" fmla="*/ 12 w 45"/>
                <a:gd name="T5" fmla="*/ 42 h 139"/>
                <a:gd name="T6" fmla="*/ 20 w 45"/>
                <a:gd name="T7" fmla="*/ 39 h 139"/>
                <a:gd name="T8" fmla="*/ 29 w 45"/>
                <a:gd name="T9" fmla="*/ 35 h 139"/>
                <a:gd name="T10" fmla="*/ 37 w 45"/>
                <a:gd name="T11" fmla="*/ 27 h 139"/>
                <a:gd name="T12" fmla="*/ 43 w 45"/>
                <a:gd name="T13" fmla="*/ 17 h 139"/>
                <a:gd name="T14" fmla="*/ 45 w 45"/>
                <a:gd name="T15" fmla="*/ 2 h 139"/>
                <a:gd name="T16" fmla="*/ 43 w 45"/>
                <a:gd name="T17" fmla="*/ 0 h 139"/>
                <a:gd name="T18" fmla="*/ 37 w 45"/>
                <a:gd name="T19" fmla="*/ 2 h 139"/>
                <a:gd name="T20" fmla="*/ 29 w 45"/>
                <a:gd name="T21" fmla="*/ 3 h 139"/>
                <a:gd name="T22" fmla="*/ 19 w 45"/>
                <a:gd name="T23" fmla="*/ 7 h 139"/>
                <a:gd name="T24" fmla="*/ 11 w 45"/>
                <a:gd name="T25" fmla="*/ 14 h 139"/>
                <a:gd name="T26" fmla="*/ 4 w 45"/>
                <a:gd name="T27" fmla="*/ 23 h 139"/>
                <a:gd name="T28" fmla="*/ 0 w 45"/>
                <a:gd name="T29" fmla="*/ 39 h 139"/>
                <a:gd name="T30" fmla="*/ 0 w 45"/>
                <a:gd name="T31" fmla="*/ 139 h 139"/>
                <a:gd name="T32" fmla="*/ 3 w 45"/>
                <a:gd name="T33" fmla="*/ 139 h 139"/>
                <a:gd name="T34" fmla="*/ 3 w 45"/>
                <a:gd name="T35" fmla="*/ 4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139">
                  <a:moveTo>
                    <a:pt x="3" y="42"/>
                  </a:moveTo>
                  <a:lnTo>
                    <a:pt x="6" y="42"/>
                  </a:lnTo>
                  <a:lnTo>
                    <a:pt x="12" y="42"/>
                  </a:lnTo>
                  <a:lnTo>
                    <a:pt x="20" y="39"/>
                  </a:lnTo>
                  <a:lnTo>
                    <a:pt x="29" y="35"/>
                  </a:lnTo>
                  <a:lnTo>
                    <a:pt x="37" y="27"/>
                  </a:lnTo>
                  <a:lnTo>
                    <a:pt x="43" y="17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9" y="3"/>
                  </a:lnTo>
                  <a:lnTo>
                    <a:pt x="19" y="7"/>
                  </a:lnTo>
                  <a:lnTo>
                    <a:pt x="11" y="14"/>
                  </a:lnTo>
                  <a:lnTo>
                    <a:pt x="4" y="23"/>
                  </a:lnTo>
                  <a:lnTo>
                    <a:pt x="0" y="39"/>
                  </a:lnTo>
                  <a:lnTo>
                    <a:pt x="0" y="139"/>
                  </a:lnTo>
                  <a:lnTo>
                    <a:pt x="3" y="139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gray">
            <a:xfrm>
              <a:off x="1765" y="378"/>
              <a:ext cx="146" cy="211"/>
            </a:xfrm>
            <a:custGeom>
              <a:avLst/>
              <a:gdLst>
                <a:gd name="T0" fmla="*/ 68 w 146"/>
                <a:gd name="T1" fmla="*/ 67 h 211"/>
                <a:gd name="T2" fmla="*/ 67 w 146"/>
                <a:gd name="T3" fmla="*/ 67 h 211"/>
                <a:gd name="T4" fmla="*/ 60 w 146"/>
                <a:gd name="T5" fmla="*/ 66 h 211"/>
                <a:gd name="T6" fmla="*/ 50 w 146"/>
                <a:gd name="T7" fmla="*/ 64 h 211"/>
                <a:gd name="T8" fmla="*/ 41 w 146"/>
                <a:gd name="T9" fmla="*/ 62 h 211"/>
                <a:gd name="T10" fmla="*/ 29 w 146"/>
                <a:gd name="T11" fmla="*/ 55 h 211"/>
                <a:gd name="T12" fmla="*/ 18 w 146"/>
                <a:gd name="T13" fmla="*/ 47 h 211"/>
                <a:gd name="T14" fmla="*/ 10 w 146"/>
                <a:gd name="T15" fmla="*/ 35 h 211"/>
                <a:gd name="T16" fmla="*/ 3 w 146"/>
                <a:gd name="T17" fmla="*/ 20 h 211"/>
                <a:gd name="T18" fmla="*/ 0 w 146"/>
                <a:gd name="T19" fmla="*/ 0 h 211"/>
                <a:gd name="T20" fmla="*/ 3 w 146"/>
                <a:gd name="T21" fmla="*/ 0 h 211"/>
                <a:gd name="T22" fmla="*/ 10 w 146"/>
                <a:gd name="T23" fmla="*/ 0 h 211"/>
                <a:gd name="T24" fmla="*/ 19 w 146"/>
                <a:gd name="T25" fmla="*/ 0 h 211"/>
                <a:gd name="T26" fmla="*/ 30 w 146"/>
                <a:gd name="T27" fmla="*/ 2 h 211"/>
                <a:gd name="T28" fmla="*/ 41 w 146"/>
                <a:gd name="T29" fmla="*/ 6 h 211"/>
                <a:gd name="T30" fmla="*/ 53 w 146"/>
                <a:gd name="T31" fmla="*/ 14 h 211"/>
                <a:gd name="T32" fmla="*/ 62 w 146"/>
                <a:gd name="T33" fmla="*/ 25 h 211"/>
                <a:gd name="T34" fmla="*/ 69 w 146"/>
                <a:gd name="T35" fmla="*/ 41 h 211"/>
                <a:gd name="T36" fmla="*/ 73 w 146"/>
                <a:gd name="T37" fmla="*/ 62 h 211"/>
                <a:gd name="T38" fmla="*/ 73 w 146"/>
                <a:gd name="T39" fmla="*/ 60 h 211"/>
                <a:gd name="T40" fmla="*/ 73 w 146"/>
                <a:gd name="T41" fmla="*/ 55 h 211"/>
                <a:gd name="T42" fmla="*/ 75 w 146"/>
                <a:gd name="T43" fmla="*/ 45 h 211"/>
                <a:gd name="T44" fmla="*/ 79 w 146"/>
                <a:gd name="T45" fmla="*/ 36 h 211"/>
                <a:gd name="T46" fmla="*/ 84 w 146"/>
                <a:gd name="T47" fmla="*/ 25 h 211"/>
                <a:gd name="T48" fmla="*/ 92 w 146"/>
                <a:gd name="T49" fmla="*/ 16 h 211"/>
                <a:gd name="T50" fmla="*/ 106 w 146"/>
                <a:gd name="T51" fmla="*/ 8 h 211"/>
                <a:gd name="T52" fmla="*/ 123 w 146"/>
                <a:gd name="T53" fmla="*/ 2 h 211"/>
                <a:gd name="T54" fmla="*/ 146 w 146"/>
                <a:gd name="T55" fmla="*/ 0 h 211"/>
                <a:gd name="T56" fmla="*/ 145 w 146"/>
                <a:gd name="T57" fmla="*/ 2 h 211"/>
                <a:gd name="T58" fmla="*/ 145 w 146"/>
                <a:gd name="T59" fmla="*/ 8 h 211"/>
                <a:gd name="T60" fmla="*/ 143 w 146"/>
                <a:gd name="T61" fmla="*/ 17 h 211"/>
                <a:gd name="T62" fmla="*/ 139 w 146"/>
                <a:gd name="T63" fmla="*/ 28 h 211"/>
                <a:gd name="T64" fmla="*/ 134 w 146"/>
                <a:gd name="T65" fmla="*/ 39 h 211"/>
                <a:gd name="T66" fmla="*/ 126 w 146"/>
                <a:gd name="T67" fmla="*/ 49 h 211"/>
                <a:gd name="T68" fmla="*/ 114 w 146"/>
                <a:gd name="T69" fmla="*/ 59 h 211"/>
                <a:gd name="T70" fmla="*/ 98 w 146"/>
                <a:gd name="T71" fmla="*/ 64 h 211"/>
                <a:gd name="T72" fmla="*/ 79 w 146"/>
                <a:gd name="T73" fmla="*/ 67 h 211"/>
                <a:gd name="T74" fmla="*/ 79 w 146"/>
                <a:gd name="T75" fmla="*/ 211 h 211"/>
                <a:gd name="T76" fmla="*/ 68 w 146"/>
                <a:gd name="T77" fmla="*/ 211 h 211"/>
                <a:gd name="T78" fmla="*/ 68 w 146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6" h="211">
                  <a:moveTo>
                    <a:pt x="68" y="67"/>
                  </a:moveTo>
                  <a:lnTo>
                    <a:pt x="67" y="67"/>
                  </a:lnTo>
                  <a:lnTo>
                    <a:pt x="60" y="66"/>
                  </a:lnTo>
                  <a:lnTo>
                    <a:pt x="50" y="64"/>
                  </a:lnTo>
                  <a:lnTo>
                    <a:pt x="41" y="62"/>
                  </a:lnTo>
                  <a:lnTo>
                    <a:pt x="29" y="55"/>
                  </a:lnTo>
                  <a:lnTo>
                    <a:pt x="18" y="47"/>
                  </a:lnTo>
                  <a:lnTo>
                    <a:pt x="10" y="35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30" y="2"/>
                  </a:lnTo>
                  <a:lnTo>
                    <a:pt x="41" y="6"/>
                  </a:lnTo>
                  <a:lnTo>
                    <a:pt x="53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5" y="45"/>
                  </a:lnTo>
                  <a:lnTo>
                    <a:pt x="79" y="36"/>
                  </a:lnTo>
                  <a:lnTo>
                    <a:pt x="84" y="25"/>
                  </a:lnTo>
                  <a:lnTo>
                    <a:pt x="92" y="16"/>
                  </a:lnTo>
                  <a:lnTo>
                    <a:pt x="106" y="8"/>
                  </a:lnTo>
                  <a:lnTo>
                    <a:pt x="123" y="2"/>
                  </a:lnTo>
                  <a:lnTo>
                    <a:pt x="146" y="0"/>
                  </a:lnTo>
                  <a:lnTo>
                    <a:pt x="145" y="2"/>
                  </a:lnTo>
                  <a:lnTo>
                    <a:pt x="145" y="8"/>
                  </a:lnTo>
                  <a:lnTo>
                    <a:pt x="143" y="17"/>
                  </a:lnTo>
                  <a:lnTo>
                    <a:pt x="139" y="28"/>
                  </a:lnTo>
                  <a:lnTo>
                    <a:pt x="134" y="39"/>
                  </a:lnTo>
                  <a:lnTo>
                    <a:pt x="126" y="49"/>
                  </a:lnTo>
                  <a:lnTo>
                    <a:pt x="114" y="59"/>
                  </a:lnTo>
                  <a:lnTo>
                    <a:pt x="98" y="64"/>
                  </a:lnTo>
                  <a:lnTo>
                    <a:pt x="79" y="67"/>
                  </a:lnTo>
                  <a:lnTo>
                    <a:pt x="79" y="211"/>
                  </a:lnTo>
                  <a:lnTo>
                    <a:pt x="68" y="211"/>
                  </a:lnTo>
                  <a:lnTo>
                    <a:pt x="68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gray">
            <a:xfrm>
              <a:off x="2792" y="378"/>
              <a:ext cx="144" cy="211"/>
            </a:xfrm>
            <a:custGeom>
              <a:avLst/>
              <a:gdLst>
                <a:gd name="T0" fmla="*/ 67 w 144"/>
                <a:gd name="T1" fmla="*/ 67 h 211"/>
                <a:gd name="T2" fmla="*/ 66 w 144"/>
                <a:gd name="T3" fmla="*/ 67 h 211"/>
                <a:gd name="T4" fmla="*/ 59 w 144"/>
                <a:gd name="T5" fmla="*/ 66 h 211"/>
                <a:gd name="T6" fmla="*/ 50 w 144"/>
                <a:gd name="T7" fmla="*/ 64 h 211"/>
                <a:gd name="T8" fmla="*/ 39 w 144"/>
                <a:gd name="T9" fmla="*/ 62 h 211"/>
                <a:gd name="T10" fmla="*/ 28 w 144"/>
                <a:gd name="T11" fmla="*/ 55 h 211"/>
                <a:gd name="T12" fmla="*/ 17 w 144"/>
                <a:gd name="T13" fmla="*/ 47 h 211"/>
                <a:gd name="T14" fmla="*/ 9 w 144"/>
                <a:gd name="T15" fmla="*/ 35 h 211"/>
                <a:gd name="T16" fmla="*/ 2 w 144"/>
                <a:gd name="T17" fmla="*/ 20 h 211"/>
                <a:gd name="T18" fmla="*/ 0 w 144"/>
                <a:gd name="T19" fmla="*/ 0 h 211"/>
                <a:gd name="T20" fmla="*/ 2 w 144"/>
                <a:gd name="T21" fmla="*/ 0 h 211"/>
                <a:gd name="T22" fmla="*/ 9 w 144"/>
                <a:gd name="T23" fmla="*/ 0 h 211"/>
                <a:gd name="T24" fmla="*/ 17 w 144"/>
                <a:gd name="T25" fmla="*/ 0 h 211"/>
                <a:gd name="T26" fmla="*/ 28 w 144"/>
                <a:gd name="T27" fmla="*/ 2 h 211"/>
                <a:gd name="T28" fmla="*/ 40 w 144"/>
                <a:gd name="T29" fmla="*/ 6 h 211"/>
                <a:gd name="T30" fmla="*/ 51 w 144"/>
                <a:gd name="T31" fmla="*/ 14 h 211"/>
                <a:gd name="T32" fmla="*/ 62 w 144"/>
                <a:gd name="T33" fmla="*/ 25 h 211"/>
                <a:gd name="T34" fmla="*/ 69 w 144"/>
                <a:gd name="T35" fmla="*/ 41 h 211"/>
                <a:gd name="T36" fmla="*/ 73 w 144"/>
                <a:gd name="T37" fmla="*/ 62 h 211"/>
                <a:gd name="T38" fmla="*/ 73 w 144"/>
                <a:gd name="T39" fmla="*/ 60 h 211"/>
                <a:gd name="T40" fmla="*/ 73 w 144"/>
                <a:gd name="T41" fmla="*/ 55 h 211"/>
                <a:gd name="T42" fmla="*/ 74 w 144"/>
                <a:gd name="T43" fmla="*/ 45 h 211"/>
                <a:gd name="T44" fmla="*/ 77 w 144"/>
                <a:gd name="T45" fmla="*/ 36 h 211"/>
                <a:gd name="T46" fmla="*/ 82 w 144"/>
                <a:gd name="T47" fmla="*/ 25 h 211"/>
                <a:gd name="T48" fmla="*/ 91 w 144"/>
                <a:gd name="T49" fmla="*/ 16 h 211"/>
                <a:gd name="T50" fmla="*/ 105 w 144"/>
                <a:gd name="T51" fmla="*/ 8 h 211"/>
                <a:gd name="T52" fmla="*/ 121 w 144"/>
                <a:gd name="T53" fmla="*/ 2 h 211"/>
                <a:gd name="T54" fmla="*/ 144 w 144"/>
                <a:gd name="T55" fmla="*/ 0 h 211"/>
                <a:gd name="T56" fmla="*/ 144 w 144"/>
                <a:gd name="T57" fmla="*/ 2 h 211"/>
                <a:gd name="T58" fmla="*/ 144 w 144"/>
                <a:gd name="T59" fmla="*/ 8 h 211"/>
                <a:gd name="T60" fmla="*/ 141 w 144"/>
                <a:gd name="T61" fmla="*/ 17 h 211"/>
                <a:gd name="T62" fmla="*/ 139 w 144"/>
                <a:gd name="T63" fmla="*/ 28 h 211"/>
                <a:gd name="T64" fmla="*/ 133 w 144"/>
                <a:gd name="T65" fmla="*/ 39 h 211"/>
                <a:gd name="T66" fmla="*/ 125 w 144"/>
                <a:gd name="T67" fmla="*/ 49 h 211"/>
                <a:gd name="T68" fmla="*/ 113 w 144"/>
                <a:gd name="T69" fmla="*/ 59 h 211"/>
                <a:gd name="T70" fmla="*/ 97 w 144"/>
                <a:gd name="T71" fmla="*/ 64 h 211"/>
                <a:gd name="T72" fmla="*/ 77 w 144"/>
                <a:gd name="T73" fmla="*/ 67 h 211"/>
                <a:gd name="T74" fmla="*/ 77 w 144"/>
                <a:gd name="T75" fmla="*/ 211 h 211"/>
                <a:gd name="T76" fmla="*/ 67 w 144"/>
                <a:gd name="T77" fmla="*/ 211 h 211"/>
                <a:gd name="T78" fmla="*/ 67 w 144"/>
                <a:gd name="T79" fmla="*/ 6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11">
                  <a:moveTo>
                    <a:pt x="67" y="67"/>
                  </a:moveTo>
                  <a:lnTo>
                    <a:pt x="66" y="67"/>
                  </a:lnTo>
                  <a:lnTo>
                    <a:pt x="59" y="66"/>
                  </a:lnTo>
                  <a:lnTo>
                    <a:pt x="50" y="64"/>
                  </a:lnTo>
                  <a:lnTo>
                    <a:pt x="39" y="62"/>
                  </a:lnTo>
                  <a:lnTo>
                    <a:pt x="28" y="55"/>
                  </a:lnTo>
                  <a:lnTo>
                    <a:pt x="17" y="47"/>
                  </a:lnTo>
                  <a:lnTo>
                    <a:pt x="9" y="35"/>
                  </a:lnTo>
                  <a:lnTo>
                    <a:pt x="2" y="20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8" y="2"/>
                  </a:lnTo>
                  <a:lnTo>
                    <a:pt x="40" y="6"/>
                  </a:lnTo>
                  <a:lnTo>
                    <a:pt x="51" y="14"/>
                  </a:lnTo>
                  <a:lnTo>
                    <a:pt x="62" y="25"/>
                  </a:lnTo>
                  <a:lnTo>
                    <a:pt x="69" y="41"/>
                  </a:lnTo>
                  <a:lnTo>
                    <a:pt x="73" y="62"/>
                  </a:lnTo>
                  <a:lnTo>
                    <a:pt x="73" y="60"/>
                  </a:lnTo>
                  <a:lnTo>
                    <a:pt x="73" y="55"/>
                  </a:lnTo>
                  <a:lnTo>
                    <a:pt x="74" y="45"/>
                  </a:lnTo>
                  <a:lnTo>
                    <a:pt x="77" y="36"/>
                  </a:lnTo>
                  <a:lnTo>
                    <a:pt x="82" y="25"/>
                  </a:lnTo>
                  <a:lnTo>
                    <a:pt x="91" y="16"/>
                  </a:lnTo>
                  <a:lnTo>
                    <a:pt x="105" y="8"/>
                  </a:lnTo>
                  <a:lnTo>
                    <a:pt x="121" y="2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8"/>
                  </a:lnTo>
                  <a:lnTo>
                    <a:pt x="141" y="17"/>
                  </a:lnTo>
                  <a:lnTo>
                    <a:pt x="139" y="28"/>
                  </a:lnTo>
                  <a:lnTo>
                    <a:pt x="133" y="39"/>
                  </a:lnTo>
                  <a:lnTo>
                    <a:pt x="125" y="49"/>
                  </a:lnTo>
                  <a:lnTo>
                    <a:pt x="113" y="59"/>
                  </a:lnTo>
                  <a:lnTo>
                    <a:pt x="97" y="64"/>
                  </a:lnTo>
                  <a:lnTo>
                    <a:pt x="77" y="67"/>
                  </a:lnTo>
                  <a:lnTo>
                    <a:pt x="77" y="211"/>
                  </a:lnTo>
                  <a:lnTo>
                    <a:pt x="67" y="211"/>
                  </a:lnTo>
                  <a:lnTo>
                    <a:pt x="67" y="6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gray">
            <a:xfrm>
              <a:off x="2631" y="457"/>
              <a:ext cx="89" cy="132"/>
            </a:xfrm>
            <a:custGeom>
              <a:avLst/>
              <a:gdLst>
                <a:gd name="T0" fmla="*/ 42 w 89"/>
                <a:gd name="T1" fmla="*/ 43 h 132"/>
                <a:gd name="T2" fmla="*/ 39 w 89"/>
                <a:gd name="T3" fmla="*/ 42 h 132"/>
                <a:gd name="T4" fmla="*/ 33 w 89"/>
                <a:gd name="T5" fmla="*/ 42 h 132"/>
                <a:gd name="T6" fmla="*/ 25 w 89"/>
                <a:gd name="T7" fmla="*/ 39 h 132"/>
                <a:gd name="T8" fmla="*/ 16 w 89"/>
                <a:gd name="T9" fmla="*/ 35 h 132"/>
                <a:gd name="T10" fmla="*/ 8 w 89"/>
                <a:gd name="T11" fmla="*/ 27 h 132"/>
                <a:gd name="T12" fmla="*/ 2 w 89"/>
                <a:gd name="T13" fmla="*/ 16 h 132"/>
                <a:gd name="T14" fmla="*/ 0 w 89"/>
                <a:gd name="T15" fmla="*/ 0 h 132"/>
                <a:gd name="T16" fmla="*/ 2 w 89"/>
                <a:gd name="T17" fmla="*/ 0 h 132"/>
                <a:gd name="T18" fmla="*/ 6 w 89"/>
                <a:gd name="T19" fmla="*/ 0 h 132"/>
                <a:gd name="T20" fmla="*/ 12 w 89"/>
                <a:gd name="T21" fmla="*/ 1 h 132"/>
                <a:gd name="T22" fmla="*/ 21 w 89"/>
                <a:gd name="T23" fmla="*/ 3 h 132"/>
                <a:gd name="T24" fmla="*/ 29 w 89"/>
                <a:gd name="T25" fmla="*/ 8 h 132"/>
                <a:gd name="T26" fmla="*/ 37 w 89"/>
                <a:gd name="T27" fmla="*/ 15 h 132"/>
                <a:gd name="T28" fmla="*/ 42 w 89"/>
                <a:gd name="T29" fmla="*/ 26 h 132"/>
                <a:gd name="T30" fmla="*/ 45 w 89"/>
                <a:gd name="T31" fmla="*/ 39 h 132"/>
                <a:gd name="T32" fmla="*/ 45 w 89"/>
                <a:gd name="T33" fmla="*/ 38 h 132"/>
                <a:gd name="T34" fmla="*/ 45 w 89"/>
                <a:gd name="T35" fmla="*/ 34 h 132"/>
                <a:gd name="T36" fmla="*/ 46 w 89"/>
                <a:gd name="T37" fmla="*/ 27 h 132"/>
                <a:gd name="T38" fmla="*/ 49 w 89"/>
                <a:gd name="T39" fmla="*/ 20 h 132"/>
                <a:gd name="T40" fmla="*/ 54 w 89"/>
                <a:gd name="T41" fmla="*/ 14 h 132"/>
                <a:gd name="T42" fmla="*/ 62 w 89"/>
                <a:gd name="T43" fmla="*/ 7 h 132"/>
                <a:gd name="T44" fmla="*/ 73 w 89"/>
                <a:gd name="T45" fmla="*/ 3 h 132"/>
                <a:gd name="T46" fmla="*/ 89 w 89"/>
                <a:gd name="T47" fmla="*/ 0 h 132"/>
                <a:gd name="T48" fmla="*/ 89 w 89"/>
                <a:gd name="T49" fmla="*/ 3 h 132"/>
                <a:gd name="T50" fmla="*/ 88 w 89"/>
                <a:gd name="T51" fmla="*/ 10 h 132"/>
                <a:gd name="T52" fmla="*/ 87 w 89"/>
                <a:gd name="T53" fmla="*/ 18 h 132"/>
                <a:gd name="T54" fmla="*/ 81 w 89"/>
                <a:gd name="T55" fmla="*/ 26 h 132"/>
                <a:gd name="T56" fmla="*/ 74 w 89"/>
                <a:gd name="T57" fmla="*/ 34 h 132"/>
                <a:gd name="T58" fmla="*/ 64 w 89"/>
                <a:gd name="T59" fmla="*/ 41 h 132"/>
                <a:gd name="T60" fmla="*/ 47 w 89"/>
                <a:gd name="T61" fmla="*/ 43 h 132"/>
                <a:gd name="T62" fmla="*/ 47 w 89"/>
                <a:gd name="T63" fmla="*/ 132 h 132"/>
                <a:gd name="T64" fmla="*/ 42 w 89"/>
                <a:gd name="T65" fmla="*/ 132 h 132"/>
                <a:gd name="T66" fmla="*/ 42 w 89"/>
                <a:gd name="T67" fmla="*/ 4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" h="132">
                  <a:moveTo>
                    <a:pt x="42" y="43"/>
                  </a:moveTo>
                  <a:lnTo>
                    <a:pt x="39" y="42"/>
                  </a:lnTo>
                  <a:lnTo>
                    <a:pt x="33" y="42"/>
                  </a:lnTo>
                  <a:lnTo>
                    <a:pt x="25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2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12" y="1"/>
                  </a:lnTo>
                  <a:lnTo>
                    <a:pt x="21" y="3"/>
                  </a:lnTo>
                  <a:lnTo>
                    <a:pt x="29" y="8"/>
                  </a:lnTo>
                  <a:lnTo>
                    <a:pt x="37" y="15"/>
                  </a:lnTo>
                  <a:lnTo>
                    <a:pt x="42" y="26"/>
                  </a:lnTo>
                  <a:lnTo>
                    <a:pt x="45" y="39"/>
                  </a:lnTo>
                  <a:lnTo>
                    <a:pt x="45" y="38"/>
                  </a:lnTo>
                  <a:lnTo>
                    <a:pt x="45" y="34"/>
                  </a:lnTo>
                  <a:lnTo>
                    <a:pt x="46" y="27"/>
                  </a:lnTo>
                  <a:lnTo>
                    <a:pt x="49" y="20"/>
                  </a:lnTo>
                  <a:lnTo>
                    <a:pt x="54" y="14"/>
                  </a:lnTo>
                  <a:lnTo>
                    <a:pt x="62" y="7"/>
                  </a:lnTo>
                  <a:lnTo>
                    <a:pt x="73" y="3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88" y="10"/>
                  </a:lnTo>
                  <a:lnTo>
                    <a:pt x="87" y="18"/>
                  </a:lnTo>
                  <a:lnTo>
                    <a:pt x="81" y="26"/>
                  </a:lnTo>
                  <a:lnTo>
                    <a:pt x="74" y="34"/>
                  </a:lnTo>
                  <a:lnTo>
                    <a:pt x="64" y="41"/>
                  </a:lnTo>
                  <a:lnTo>
                    <a:pt x="47" y="43"/>
                  </a:lnTo>
                  <a:lnTo>
                    <a:pt x="47" y="132"/>
                  </a:lnTo>
                  <a:lnTo>
                    <a:pt x="42" y="132"/>
                  </a:lnTo>
                  <a:lnTo>
                    <a:pt x="42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gray">
            <a:xfrm>
              <a:off x="2430" y="403"/>
              <a:ext cx="88" cy="186"/>
            </a:xfrm>
            <a:custGeom>
              <a:avLst/>
              <a:gdLst>
                <a:gd name="T0" fmla="*/ 43 w 88"/>
                <a:gd name="T1" fmla="*/ 43 h 186"/>
                <a:gd name="T2" fmla="*/ 41 w 88"/>
                <a:gd name="T3" fmla="*/ 43 h 186"/>
                <a:gd name="T4" fmla="*/ 35 w 88"/>
                <a:gd name="T5" fmla="*/ 43 h 186"/>
                <a:gd name="T6" fmla="*/ 27 w 88"/>
                <a:gd name="T7" fmla="*/ 41 h 186"/>
                <a:gd name="T8" fmla="*/ 18 w 88"/>
                <a:gd name="T9" fmla="*/ 35 h 186"/>
                <a:gd name="T10" fmla="*/ 8 w 88"/>
                <a:gd name="T11" fmla="*/ 28 h 186"/>
                <a:gd name="T12" fmla="*/ 3 w 88"/>
                <a:gd name="T13" fmla="*/ 16 h 186"/>
                <a:gd name="T14" fmla="*/ 0 w 88"/>
                <a:gd name="T15" fmla="*/ 0 h 186"/>
                <a:gd name="T16" fmla="*/ 3 w 88"/>
                <a:gd name="T17" fmla="*/ 0 h 186"/>
                <a:gd name="T18" fmla="*/ 8 w 88"/>
                <a:gd name="T19" fmla="*/ 0 h 186"/>
                <a:gd name="T20" fmla="*/ 17 w 88"/>
                <a:gd name="T21" fmla="*/ 1 h 186"/>
                <a:gd name="T22" fmla="*/ 26 w 88"/>
                <a:gd name="T23" fmla="*/ 6 h 186"/>
                <a:gd name="T24" fmla="*/ 35 w 88"/>
                <a:gd name="T25" fmla="*/ 12 h 186"/>
                <a:gd name="T26" fmla="*/ 42 w 88"/>
                <a:gd name="T27" fmla="*/ 24 h 186"/>
                <a:gd name="T28" fmla="*/ 48 w 88"/>
                <a:gd name="T29" fmla="*/ 41 h 186"/>
                <a:gd name="T30" fmla="*/ 48 w 88"/>
                <a:gd name="T31" fmla="*/ 90 h 186"/>
                <a:gd name="T32" fmla="*/ 48 w 88"/>
                <a:gd name="T33" fmla="*/ 88 h 186"/>
                <a:gd name="T34" fmla="*/ 48 w 88"/>
                <a:gd name="T35" fmla="*/ 82 h 186"/>
                <a:gd name="T36" fmla="*/ 50 w 88"/>
                <a:gd name="T37" fmla="*/ 74 h 186"/>
                <a:gd name="T38" fmla="*/ 54 w 88"/>
                <a:gd name="T39" fmla="*/ 66 h 186"/>
                <a:gd name="T40" fmla="*/ 61 w 88"/>
                <a:gd name="T41" fmla="*/ 58 h 186"/>
                <a:gd name="T42" fmla="*/ 72 w 88"/>
                <a:gd name="T43" fmla="*/ 53 h 186"/>
                <a:gd name="T44" fmla="*/ 87 w 88"/>
                <a:gd name="T45" fmla="*/ 50 h 186"/>
                <a:gd name="T46" fmla="*/ 88 w 88"/>
                <a:gd name="T47" fmla="*/ 51 h 186"/>
                <a:gd name="T48" fmla="*/ 88 w 88"/>
                <a:gd name="T49" fmla="*/ 57 h 186"/>
                <a:gd name="T50" fmla="*/ 87 w 88"/>
                <a:gd name="T51" fmla="*/ 64 h 186"/>
                <a:gd name="T52" fmla="*/ 84 w 88"/>
                <a:gd name="T53" fmla="*/ 72 h 186"/>
                <a:gd name="T54" fmla="*/ 80 w 88"/>
                <a:gd name="T55" fmla="*/ 80 h 186"/>
                <a:gd name="T56" fmla="*/ 73 w 88"/>
                <a:gd name="T57" fmla="*/ 86 h 186"/>
                <a:gd name="T58" fmla="*/ 62 w 88"/>
                <a:gd name="T59" fmla="*/ 92 h 186"/>
                <a:gd name="T60" fmla="*/ 48 w 88"/>
                <a:gd name="T61" fmla="*/ 93 h 186"/>
                <a:gd name="T62" fmla="*/ 48 w 88"/>
                <a:gd name="T63" fmla="*/ 186 h 186"/>
                <a:gd name="T64" fmla="*/ 43 w 88"/>
                <a:gd name="T65" fmla="*/ 186 h 186"/>
                <a:gd name="T66" fmla="*/ 43 w 88"/>
                <a:gd name="T67" fmla="*/ 143 h 186"/>
                <a:gd name="T68" fmla="*/ 42 w 88"/>
                <a:gd name="T69" fmla="*/ 143 h 186"/>
                <a:gd name="T70" fmla="*/ 37 w 88"/>
                <a:gd name="T71" fmla="*/ 142 h 186"/>
                <a:gd name="T72" fmla="*/ 29 w 88"/>
                <a:gd name="T73" fmla="*/ 140 h 186"/>
                <a:gd name="T74" fmla="*/ 22 w 88"/>
                <a:gd name="T75" fmla="*/ 136 h 186"/>
                <a:gd name="T76" fmla="*/ 14 w 88"/>
                <a:gd name="T77" fmla="*/ 130 h 186"/>
                <a:gd name="T78" fmla="*/ 8 w 88"/>
                <a:gd name="T79" fmla="*/ 120 h 186"/>
                <a:gd name="T80" fmla="*/ 7 w 88"/>
                <a:gd name="T81" fmla="*/ 105 h 186"/>
                <a:gd name="T82" fmla="*/ 8 w 88"/>
                <a:gd name="T83" fmla="*/ 105 h 186"/>
                <a:gd name="T84" fmla="*/ 12 w 88"/>
                <a:gd name="T85" fmla="*/ 107 h 186"/>
                <a:gd name="T86" fmla="*/ 19 w 88"/>
                <a:gd name="T87" fmla="*/ 108 h 186"/>
                <a:gd name="T88" fmla="*/ 26 w 88"/>
                <a:gd name="T89" fmla="*/ 111 h 186"/>
                <a:gd name="T90" fmla="*/ 34 w 88"/>
                <a:gd name="T91" fmla="*/ 117 h 186"/>
                <a:gd name="T92" fmla="*/ 39 w 88"/>
                <a:gd name="T93" fmla="*/ 127 h 186"/>
                <a:gd name="T94" fmla="*/ 43 w 88"/>
                <a:gd name="T95" fmla="*/ 140 h 186"/>
                <a:gd name="T96" fmla="*/ 43 w 88"/>
                <a:gd name="T97" fmla="*/ 4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8" h="186">
                  <a:moveTo>
                    <a:pt x="43" y="43"/>
                  </a:moveTo>
                  <a:lnTo>
                    <a:pt x="41" y="43"/>
                  </a:lnTo>
                  <a:lnTo>
                    <a:pt x="35" y="43"/>
                  </a:lnTo>
                  <a:lnTo>
                    <a:pt x="27" y="41"/>
                  </a:lnTo>
                  <a:lnTo>
                    <a:pt x="18" y="35"/>
                  </a:lnTo>
                  <a:lnTo>
                    <a:pt x="8" y="28"/>
                  </a:lnTo>
                  <a:lnTo>
                    <a:pt x="3" y="16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7" y="1"/>
                  </a:lnTo>
                  <a:lnTo>
                    <a:pt x="26" y="6"/>
                  </a:lnTo>
                  <a:lnTo>
                    <a:pt x="35" y="12"/>
                  </a:lnTo>
                  <a:lnTo>
                    <a:pt x="42" y="24"/>
                  </a:lnTo>
                  <a:lnTo>
                    <a:pt x="48" y="41"/>
                  </a:lnTo>
                  <a:lnTo>
                    <a:pt x="48" y="90"/>
                  </a:lnTo>
                  <a:lnTo>
                    <a:pt x="48" y="88"/>
                  </a:lnTo>
                  <a:lnTo>
                    <a:pt x="48" y="82"/>
                  </a:lnTo>
                  <a:lnTo>
                    <a:pt x="50" y="74"/>
                  </a:lnTo>
                  <a:lnTo>
                    <a:pt x="54" y="66"/>
                  </a:lnTo>
                  <a:lnTo>
                    <a:pt x="61" y="58"/>
                  </a:lnTo>
                  <a:lnTo>
                    <a:pt x="72" y="53"/>
                  </a:lnTo>
                  <a:lnTo>
                    <a:pt x="87" y="50"/>
                  </a:lnTo>
                  <a:lnTo>
                    <a:pt x="88" y="51"/>
                  </a:lnTo>
                  <a:lnTo>
                    <a:pt x="88" y="57"/>
                  </a:lnTo>
                  <a:lnTo>
                    <a:pt x="87" y="64"/>
                  </a:lnTo>
                  <a:lnTo>
                    <a:pt x="84" y="72"/>
                  </a:lnTo>
                  <a:lnTo>
                    <a:pt x="80" y="80"/>
                  </a:lnTo>
                  <a:lnTo>
                    <a:pt x="73" y="86"/>
                  </a:lnTo>
                  <a:lnTo>
                    <a:pt x="62" y="92"/>
                  </a:lnTo>
                  <a:lnTo>
                    <a:pt x="48" y="93"/>
                  </a:lnTo>
                  <a:lnTo>
                    <a:pt x="48" y="186"/>
                  </a:lnTo>
                  <a:lnTo>
                    <a:pt x="43" y="186"/>
                  </a:lnTo>
                  <a:lnTo>
                    <a:pt x="43" y="143"/>
                  </a:lnTo>
                  <a:lnTo>
                    <a:pt x="42" y="143"/>
                  </a:lnTo>
                  <a:lnTo>
                    <a:pt x="37" y="142"/>
                  </a:lnTo>
                  <a:lnTo>
                    <a:pt x="29" y="140"/>
                  </a:lnTo>
                  <a:lnTo>
                    <a:pt x="22" y="136"/>
                  </a:lnTo>
                  <a:lnTo>
                    <a:pt x="14" y="130"/>
                  </a:lnTo>
                  <a:lnTo>
                    <a:pt x="8" y="120"/>
                  </a:lnTo>
                  <a:lnTo>
                    <a:pt x="7" y="105"/>
                  </a:lnTo>
                  <a:lnTo>
                    <a:pt x="8" y="105"/>
                  </a:lnTo>
                  <a:lnTo>
                    <a:pt x="12" y="107"/>
                  </a:lnTo>
                  <a:lnTo>
                    <a:pt x="19" y="108"/>
                  </a:lnTo>
                  <a:lnTo>
                    <a:pt x="26" y="111"/>
                  </a:lnTo>
                  <a:lnTo>
                    <a:pt x="34" y="117"/>
                  </a:lnTo>
                  <a:lnTo>
                    <a:pt x="39" y="127"/>
                  </a:lnTo>
                  <a:lnTo>
                    <a:pt x="43" y="140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gray">
            <a:xfrm>
              <a:off x="1914" y="233"/>
              <a:ext cx="166" cy="356"/>
            </a:xfrm>
            <a:custGeom>
              <a:avLst/>
              <a:gdLst>
                <a:gd name="T0" fmla="*/ 85 w 166"/>
                <a:gd name="T1" fmla="*/ 84 h 356"/>
                <a:gd name="T2" fmla="*/ 101 w 166"/>
                <a:gd name="T3" fmla="*/ 81 h 356"/>
                <a:gd name="T4" fmla="*/ 124 w 166"/>
                <a:gd name="T5" fmla="*/ 73 h 356"/>
                <a:gd name="T6" fmla="*/ 148 w 166"/>
                <a:gd name="T7" fmla="*/ 56 h 356"/>
                <a:gd name="T8" fmla="*/ 163 w 166"/>
                <a:gd name="T9" fmla="*/ 23 h 356"/>
                <a:gd name="T10" fmla="*/ 163 w 166"/>
                <a:gd name="T11" fmla="*/ 0 h 356"/>
                <a:gd name="T12" fmla="*/ 148 w 166"/>
                <a:gd name="T13" fmla="*/ 0 h 356"/>
                <a:gd name="T14" fmla="*/ 125 w 166"/>
                <a:gd name="T15" fmla="*/ 6 h 356"/>
                <a:gd name="T16" fmla="*/ 101 w 166"/>
                <a:gd name="T17" fmla="*/ 22 h 356"/>
                <a:gd name="T18" fmla="*/ 82 w 166"/>
                <a:gd name="T19" fmla="*/ 54 h 356"/>
                <a:gd name="T20" fmla="*/ 77 w 166"/>
                <a:gd name="T21" fmla="*/ 173 h 356"/>
                <a:gd name="T22" fmla="*/ 77 w 166"/>
                <a:gd name="T23" fmla="*/ 165 h 356"/>
                <a:gd name="T24" fmla="*/ 71 w 166"/>
                <a:gd name="T25" fmla="*/ 146 h 356"/>
                <a:gd name="T26" fmla="*/ 60 w 166"/>
                <a:gd name="T27" fmla="*/ 123 h 356"/>
                <a:gd name="T28" fmla="*/ 38 w 166"/>
                <a:gd name="T29" fmla="*/ 104 h 356"/>
                <a:gd name="T30" fmla="*/ 0 w 166"/>
                <a:gd name="T31" fmla="*/ 96 h 356"/>
                <a:gd name="T32" fmla="*/ 0 w 166"/>
                <a:gd name="T33" fmla="*/ 103 h 356"/>
                <a:gd name="T34" fmla="*/ 0 w 166"/>
                <a:gd name="T35" fmla="*/ 120 h 356"/>
                <a:gd name="T36" fmla="*/ 8 w 166"/>
                <a:gd name="T37" fmla="*/ 143 h 356"/>
                <a:gd name="T38" fmla="*/ 24 w 166"/>
                <a:gd name="T39" fmla="*/ 163 h 356"/>
                <a:gd name="T40" fmla="*/ 55 w 166"/>
                <a:gd name="T41" fmla="*/ 177 h 356"/>
                <a:gd name="T42" fmla="*/ 77 w 166"/>
                <a:gd name="T43" fmla="*/ 356 h 356"/>
                <a:gd name="T44" fmla="*/ 82 w 166"/>
                <a:gd name="T45" fmla="*/ 274 h 356"/>
                <a:gd name="T46" fmla="*/ 91 w 166"/>
                <a:gd name="T47" fmla="*/ 273 h 356"/>
                <a:gd name="T48" fmla="*/ 112 w 166"/>
                <a:gd name="T49" fmla="*/ 267 h 356"/>
                <a:gd name="T50" fmla="*/ 135 w 166"/>
                <a:gd name="T51" fmla="*/ 252 h 356"/>
                <a:gd name="T52" fmla="*/ 151 w 166"/>
                <a:gd name="T53" fmla="*/ 224 h 356"/>
                <a:gd name="T54" fmla="*/ 152 w 166"/>
                <a:gd name="T55" fmla="*/ 203 h 356"/>
                <a:gd name="T56" fmla="*/ 137 w 166"/>
                <a:gd name="T57" fmla="*/ 204 h 356"/>
                <a:gd name="T58" fmla="*/ 117 w 166"/>
                <a:gd name="T59" fmla="*/ 211 h 356"/>
                <a:gd name="T60" fmla="*/ 97 w 166"/>
                <a:gd name="T61" fmla="*/ 231 h 356"/>
                <a:gd name="T62" fmla="*/ 82 w 166"/>
                <a:gd name="T63" fmla="*/ 26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6" h="356">
                  <a:moveTo>
                    <a:pt x="82" y="84"/>
                  </a:moveTo>
                  <a:lnTo>
                    <a:pt x="85" y="84"/>
                  </a:lnTo>
                  <a:lnTo>
                    <a:pt x="91" y="84"/>
                  </a:lnTo>
                  <a:lnTo>
                    <a:pt x="101" y="81"/>
                  </a:lnTo>
                  <a:lnTo>
                    <a:pt x="112" y="78"/>
                  </a:lnTo>
                  <a:lnTo>
                    <a:pt x="124" y="73"/>
                  </a:lnTo>
                  <a:lnTo>
                    <a:pt x="136" y="66"/>
                  </a:lnTo>
                  <a:lnTo>
                    <a:pt x="148" y="56"/>
                  </a:lnTo>
                  <a:lnTo>
                    <a:pt x="156" y="42"/>
                  </a:lnTo>
                  <a:lnTo>
                    <a:pt x="163" y="23"/>
                  </a:lnTo>
                  <a:lnTo>
                    <a:pt x="166" y="2"/>
                  </a:lnTo>
                  <a:lnTo>
                    <a:pt x="163" y="0"/>
                  </a:lnTo>
                  <a:lnTo>
                    <a:pt x="158" y="0"/>
                  </a:lnTo>
                  <a:lnTo>
                    <a:pt x="148" y="0"/>
                  </a:lnTo>
                  <a:lnTo>
                    <a:pt x="137" y="3"/>
                  </a:lnTo>
                  <a:lnTo>
                    <a:pt x="125" y="6"/>
                  </a:lnTo>
                  <a:lnTo>
                    <a:pt x="113" y="12"/>
                  </a:lnTo>
                  <a:lnTo>
                    <a:pt x="101" y="22"/>
                  </a:lnTo>
                  <a:lnTo>
                    <a:pt x="90" y="35"/>
                  </a:lnTo>
                  <a:lnTo>
                    <a:pt x="82" y="54"/>
                  </a:lnTo>
                  <a:lnTo>
                    <a:pt x="77" y="78"/>
                  </a:lnTo>
                  <a:lnTo>
                    <a:pt x="77" y="173"/>
                  </a:lnTo>
                  <a:lnTo>
                    <a:pt x="77" y="170"/>
                  </a:lnTo>
                  <a:lnTo>
                    <a:pt x="77" y="165"/>
                  </a:lnTo>
                  <a:lnTo>
                    <a:pt x="74" y="157"/>
                  </a:lnTo>
                  <a:lnTo>
                    <a:pt x="71" y="146"/>
                  </a:lnTo>
                  <a:lnTo>
                    <a:pt x="67" y="134"/>
                  </a:lnTo>
                  <a:lnTo>
                    <a:pt x="60" y="123"/>
                  </a:lnTo>
                  <a:lnTo>
                    <a:pt x="50" y="112"/>
                  </a:lnTo>
                  <a:lnTo>
                    <a:pt x="38" y="104"/>
                  </a:lnTo>
                  <a:lnTo>
                    <a:pt x="20" y="97"/>
                  </a:lnTo>
                  <a:lnTo>
                    <a:pt x="0" y="96"/>
                  </a:lnTo>
                  <a:lnTo>
                    <a:pt x="0" y="97"/>
                  </a:lnTo>
                  <a:lnTo>
                    <a:pt x="0" y="103"/>
                  </a:lnTo>
                  <a:lnTo>
                    <a:pt x="0" y="111"/>
                  </a:lnTo>
                  <a:lnTo>
                    <a:pt x="0" y="120"/>
                  </a:lnTo>
                  <a:lnTo>
                    <a:pt x="2" y="131"/>
                  </a:lnTo>
                  <a:lnTo>
                    <a:pt x="8" y="143"/>
                  </a:lnTo>
                  <a:lnTo>
                    <a:pt x="15" y="154"/>
                  </a:lnTo>
                  <a:lnTo>
                    <a:pt x="24" y="163"/>
                  </a:lnTo>
                  <a:lnTo>
                    <a:pt x="38" y="171"/>
                  </a:lnTo>
                  <a:lnTo>
                    <a:pt x="55" y="177"/>
                  </a:lnTo>
                  <a:lnTo>
                    <a:pt x="77" y="178"/>
                  </a:lnTo>
                  <a:lnTo>
                    <a:pt x="77" y="356"/>
                  </a:lnTo>
                  <a:lnTo>
                    <a:pt x="82" y="356"/>
                  </a:lnTo>
                  <a:lnTo>
                    <a:pt x="82" y="274"/>
                  </a:lnTo>
                  <a:lnTo>
                    <a:pt x="85" y="273"/>
                  </a:lnTo>
                  <a:lnTo>
                    <a:pt x="91" y="273"/>
                  </a:lnTo>
                  <a:lnTo>
                    <a:pt x="101" y="271"/>
                  </a:lnTo>
                  <a:lnTo>
                    <a:pt x="112" y="267"/>
                  </a:lnTo>
                  <a:lnTo>
                    <a:pt x="124" y="262"/>
                  </a:lnTo>
                  <a:lnTo>
                    <a:pt x="135" y="252"/>
                  </a:lnTo>
                  <a:lnTo>
                    <a:pt x="144" y="240"/>
                  </a:lnTo>
                  <a:lnTo>
                    <a:pt x="151" y="224"/>
                  </a:lnTo>
                  <a:lnTo>
                    <a:pt x="154" y="203"/>
                  </a:lnTo>
                  <a:lnTo>
                    <a:pt x="152" y="203"/>
                  </a:lnTo>
                  <a:lnTo>
                    <a:pt x="145" y="203"/>
                  </a:lnTo>
                  <a:lnTo>
                    <a:pt x="137" y="204"/>
                  </a:lnTo>
                  <a:lnTo>
                    <a:pt x="128" y="207"/>
                  </a:lnTo>
                  <a:lnTo>
                    <a:pt x="117" y="211"/>
                  </a:lnTo>
                  <a:lnTo>
                    <a:pt x="106" y="219"/>
                  </a:lnTo>
                  <a:lnTo>
                    <a:pt x="97" y="231"/>
                  </a:lnTo>
                  <a:lnTo>
                    <a:pt x="89" y="247"/>
                  </a:lnTo>
                  <a:lnTo>
                    <a:pt x="82" y="267"/>
                  </a:lnTo>
                  <a:lnTo>
                    <a:pt x="82" y="84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gray">
            <a:xfrm>
              <a:off x="2514" y="379"/>
              <a:ext cx="92" cy="210"/>
            </a:xfrm>
            <a:custGeom>
              <a:avLst/>
              <a:gdLst>
                <a:gd name="T0" fmla="*/ 43 w 92"/>
                <a:gd name="T1" fmla="*/ 162 h 210"/>
                <a:gd name="T2" fmla="*/ 36 w 92"/>
                <a:gd name="T3" fmla="*/ 160 h 210"/>
                <a:gd name="T4" fmla="*/ 23 w 92"/>
                <a:gd name="T5" fmla="*/ 155 h 210"/>
                <a:gd name="T6" fmla="*/ 12 w 92"/>
                <a:gd name="T7" fmla="*/ 141 h 210"/>
                <a:gd name="T8" fmla="*/ 12 w 92"/>
                <a:gd name="T9" fmla="*/ 129 h 210"/>
                <a:gd name="T10" fmla="*/ 23 w 92"/>
                <a:gd name="T11" fmla="*/ 132 h 210"/>
                <a:gd name="T12" fmla="*/ 38 w 92"/>
                <a:gd name="T13" fmla="*/ 145 h 210"/>
                <a:gd name="T14" fmla="*/ 43 w 92"/>
                <a:gd name="T15" fmla="*/ 108 h 210"/>
                <a:gd name="T16" fmla="*/ 35 w 92"/>
                <a:gd name="T17" fmla="*/ 106 h 210"/>
                <a:gd name="T18" fmla="*/ 20 w 92"/>
                <a:gd name="T19" fmla="*/ 101 h 210"/>
                <a:gd name="T20" fmla="*/ 7 w 92"/>
                <a:gd name="T21" fmla="*/ 83 h 210"/>
                <a:gd name="T22" fmla="*/ 7 w 92"/>
                <a:gd name="T23" fmla="*/ 70 h 210"/>
                <a:gd name="T24" fmla="*/ 17 w 92"/>
                <a:gd name="T25" fmla="*/ 71 h 210"/>
                <a:gd name="T26" fmla="*/ 31 w 92"/>
                <a:gd name="T27" fmla="*/ 81 h 210"/>
                <a:gd name="T28" fmla="*/ 43 w 92"/>
                <a:gd name="T29" fmla="*/ 105 h 210"/>
                <a:gd name="T30" fmla="*/ 40 w 92"/>
                <a:gd name="T31" fmla="*/ 43 h 210"/>
                <a:gd name="T32" fmla="*/ 26 w 92"/>
                <a:gd name="T33" fmla="*/ 39 h 210"/>
                <a:gd name="T34" fmla="*/ 8 w 92"/>
                <a:gd name="T35" fmla="*/ 27 h 210"/>
                <a:gd name="T36" fmla="*/ 0 w 92"/>
                <a:gd name="T37" fmla="*/ 0 h 210"/>
                <a:gd name="T38" fmla="*/ 7 w 92"/>
                <a:gd name="T39" fmla="*/ 0 h 210"/>
                <a:gd name="T40" fmla="*/ 23 w 92"/>
                <a:gd name="T41" fmla="*/ 5 h 210"/>
                <a:gd name="T42" fmla="*/ 39 w 92"/>
                <a:gd name="T43" fmla="*/ 23 h 210"/>
                <a:gd name="T44" fmla="*/ 46 w 92"/>
                <a:gd name="T45" fmla="*/ 38 h 210"/>
                <a:gd name="T46" fmla="*/ 51 w 92"/>
                <a:gd name="T47" fmla="*/ 24 h 210"/>
                <a:gd name="T48" fmla="*/ 66 w 92"/>
                <a:gd name="T49" fmla="*/ 8 h 210"/>
                <a:gd name="T50" fmla="*/ 92 w 92"/>
                <a:gd name="T51" fmla="*/ 0 h 210"/>
                <a:gd name="T52" fmla="*/ 90 w 92"/>
                <a:gd name="T53" fmla="*/ 8 h 210"/>
                <a:gd name="T54" fmla="*/ 82 w 92"/>
                <a:gd name="T55" fmla="*/ 25 h 210"/>
                <a:gd name="T56" fmla="*/ 63 w 92"/>
                <a:gd name="T57" fmla="*/ 40 h 210"/>
                <a:gd name="T58" fmla="*/ 49 w 92"/>
                <a:gd name="T59" fmla="*/ 124 h 210"/>
                <a:gd name="T60" fmla="*/ 50 w 92"/>
                <a:gd name="T61" fmla="*/ 116 h 210"/>
                <a:gd name="T62" fmla="*/ 59 w 92"/>
                <a:gd name="T63" fmla="*/ 100 h 210"/>
                <a:gd name="T64" fmla="*/ 81 w 92"/>
                <a:gd name="T65" fmla="*/ 92 h 210"/>
                <a:gd name="T66" fmla="*/ 80 w 92"/>
                <a:gd name="T67" fmla="*/ 98 h 210"/>
                <a:gd name="T68" fmla="*/ 73 w 92"/>
                <a:gd name="T69" fmla="*/ 114 h 210"/>
                <a:gd name="T70" fmla="*/ 59 w 92"/>
                <a:gd name="T71" fmla="*/ 127 h 210"/>
                <a:gd name="T72" fmla="*/ 49 w 92"/>
                <a:gd name="T7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210">
                  <a:moveTo>
                    <a:pt x="43" y="210"/>
                  </a:moveTo>
                  <a:lnTo>
                    <a:pt x="43" y="162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0" y="159"/>
                  </a:lnTo>
                  <a:lnTo>
                    <a:pt x="23" y="155"/>
                  </a:lnTo>
                  <a:lnTo>
                    <a:pt x="16" y="150"/>
                  </a:lnTo>
                  <a:lnTo>
                    <a:pt x="12" y="141"/>
                  </a:lnTo>
                  <a:lnTo>
                    <a:pt x="11" y="129"/>
                  </a:lnTo>
                  <a:lnTo>
                    <a:pt x="12" y="129"/>
                  </a:lnTo>
                  <a:lnTo>
                    <a:pt x="16" y="129"/>
                  </a:lnTo>
                  <a:lnTo>
                    <a:pt x="23" y="132"/>
                  </a:lnTo>
                  <a:lnTo>
                    <a:pt x="31" y="137"/>
                  </a:lnTo>
                  <a:lnTo>
                    <a:pt x="38" y="145"/>
                  </a:lnTo>
                  <a:lnTo>
                    <a:pt x="43" y="159"/>
                  </a:lnTo>
                  <a:lnTo>
                    <a:pt x="43" y="108"/>
                  </a:lnTo>
                  <a:lnTo>
                    <a:pt x="40" y="108"/>
                  </a:lnTo>
                  <a:lnTo>
                    <a:pt x="35" y="106"/>
                  </a:lnTo>
                  <a:lnTo>
                    <a:pt x="28" y="105"/>
                  </a:lnTo>
                  <a:lnTo>
                    <a:pt x="20" y="101"/>
                  </a:lnTo>
                  <a:lnTo>
                    <a:pt x="12" y="94"/>
                  </a:lnTo>
                  <a:lnTo>
                    <a:pt x="7" y="83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11" y="70"/>
                  </a:lnTo>
                  <a:lnTo>
                    <a:pt x="17" y="71"/>
                  </a:lnTo>
                  <a:lnTo>
                    <a:pt x="24" y="74"/>
                  </a:lnTo>
                  <a:lnTo>
                    <a:pt x="31" y="81"/>
                  </a:lnTo>
                  <a:lnTo>
                    <a:pt x="38" y="90"/>
                  </a:lnTo>
                  <a:lnTo>
                    <a:pt x="43" y="105"/>
                  </a:lnTo>
                  <a:lnTo>
                    <a:pt x="43" y="43"/>
                  </a:lnTo>
                  <a:lnTo>
                    <a:pt x="40" y="43"/>
                  </a:lnTo>
                  <a:lnTo>
                    <a:pt x="34" y="42"/>
                  </a:lnTo>
                  <a:lnTo>
                    <a:pt x="26" y="39"/>
                  </a:lnTo>
                  <a:lnTo>
                    <a:pt x="16" y="35"/>
                  </a:lnTo>
                  <a:lnTo>
                    <a:pt x="8" y="27"/>
                  </a:lnTo>
                  <a:lnTo>
                    <a:pt x="1" y="16"/>
                  </a:lnTo>
                  <a:lnTo>
                    <a:pt x="0" y="0"/>
                  </a:lnTo>
                  <a:lnTo>
                    <a:pt x="1" y="0"/>
                  </a:lnTo>
                  <a:lnTo>
                    <a:pt x="7" y="0"/>
                  </a:lnTo>
                  <a:lnTo>
                    <a:pt x="13" y="1"/>
                  </a:lnTo>
                  <a:lnTo>
                    <a:pt x="23" y="5"/>
                  </a:lnTo>
                  <a:lnTo>
                    <a:pt x="31" y="12"/>
                  </a:lnTo>
                  <a:lnTo>
                    <a:pt x="39" y="23"/>
                  </a:lnTo>
                  <a:lnTo>
                    <a:pt x="46" y="40"/>
                  </a:lnTo>
                  <a:lnTo>
                    <a:pt x="46" y="38"/>
                  </a:lnTo>
                  <a:lnTo>
                    <a:pt x="49" y="32"/>
                  </a:lnTo>
                  <a:lnTo>
                    <a:pt x="51" y="24"/>
                  </a:lnTo>
                  <a:lnTo>
                    <a:pt x="58" y="15"/>
                  </a:lnTo>
                  <a:lnTo>
                    <a:pt x="66" y="8"/>
                  </a:lnTo>
                  <a:lnTo>
                    <a:pt x="77" y="1"/>
                  </a:lnTo>
                  <a:lnTo>
                    <a:pt x="92" y="0"/>
                  </a:lnTo>
                  <a:lnTo>
                    <a:pt x="92" y="1"/>
                  </a:lnTo>
                  <a:lnTo>
                    <a:pt x="90" y="8"/>
                  </a:lnTo>
                  <a:lnTo>
                    <a:pt x="88" y="16"/>
                  </a:lnTo>
                  <a:lnTo>
                    <a:pt x="82" y="25"/>
                  </a:lnTo>
                  <a:lnTo>
                    <a:pt x="74" y="34"/>
                  </a:lnTo>
                  <a:lnTo>
                    <a:pt x="63" y="40"/>
                  </a:lnTo>
                  <a:lnTo>
                    <a:pt x="49" y="43"/>
                  </a:lnTo>
                  <a:lnTo>
                    <a:pt x="49" y="124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3" y="108"/>
                  </a:lnTo>
                  <a:lnTo>
                    <a:pt x="59" y="100"/>
                  </a:lnTo>
                  <a:lnTo>
                    <a:pt x="67" y="94"/>
                  </a:lnTo>
                  <a:lnTo>
                    <a:pt x="81" y="92"/>
                  </a:lnTo>
                  <a:lnTo>
                    <a:pt x="81" y="93"/>
                  </a:lnTo>
                  <a:lnTo>
                    <a:pt x="80" y="98"/>
                  </a:lnTo>
                  <a:lnTo>
                    <a:pt x="77" y="106"/>
                  </a:lnTo>
                  <a:lnTo>
                    <a:pt x="73" y="114"/>
                  </a:lnTo>
                  <a:lnTo>
                    <a:pt x="67" y="121"/>
                  </a:lnTo>
                  <a:lnTo>
                    <a:pt x="59" y="127"/>
                  </a:lnTo>
                  <a:lnTo>
                    <a:pt x="49" y="129"/>
                  </a:lnTo>
                  <a:lnTo>
                    <a:pt x="49" y="210"/>
                  </a:lnTo>
                  <a:lnTo>
                    <a:pt x="43" y="210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gray">
            <a:xfrm>
              <a:off x="1566" y="297"/>
              <a:ext cx="128" cy="292"/>
            </a:xfrm>
            <a:custGeom>
              <a:avLst/>
              <a:gdLst>
                <a:gd name="T0" fmla="*/ 61 w 128"/>
                <a:gd name="T1" fmla="*/ 225 h 292"/>
                <a:gd name="T2" fmla="*/ 54 w 128"/>
                <a:gd name="T3" fmla="*/ 225 h 292"/>
                <a:gd name="T4" fmla="*/ 38 w 128"/>
                <a:gd name="T5" fmla="*/ 219 h 292"/>
                <a:gd name="T6" fmla="*/ 23 w 128"/>
                <a:gd name="T7" fmla="*/ 206 h 292"/>
                <a:gd name="T8" fmla="*/ 15 w 128"/>
                <a:gd name="T9" fmla="*/ 180 h 292"/>
                <a:gd name="T10" fmla="*/ 23 w 128"/>
                <a:gd name="T11" fmla="*/ 180 h 292"/>
                <a:gd name="T12" fmla="*/ 38 w 128"/>
                <a:gd name="T13" fmla="*/ 186 h 292"/>
                <a:gd name="T14" fmla="*/ 54 w 128"/>
                <a:gd name="T15" fmla="*/ 205 h 292"/>
                <a:gd name="T16" fmla="*/ 61 w 128"/>
                <a:gd name="T17" fmla="*/ 151 h 292"/>
                <a:gd name="T18" fmla="*/ 52 w 128"/>
                <a:gd name="T19" fmla="*/ 149 h 292"/>
                <a:gd name="T20" fmla="*/ 34 w 128"/>
                <a:gd name="T21" fmla="*/ 144 h 292"/>
                <a:gd name="T22" fmla="*/ 16 w 128"/>
                <a:gd name="T23" fmla="*/ 128 h 292"/>
                <a:gd name="T24" fmla="*/ 8 w 128"/>
                <a:gd name="T25" fmla="*/ 98 h 292"/>
                <a:gd name="T26" fmla="*/ 15 w 128"/>
                <a:gd name="T27" fmla="*/ 97 h 292"/>
                <a:gd name="T28" fmla="*/ 29 w 128"/>
                <a:gd name="T29" fmla="*/ 101 h 292"/>
                <a:gd name="T30" fmla="*/ 47 w 128"/>
                <a:gd name="T31" fmla="*/ 116 h 292"/>
                <a:gd name="T32" fmla="*/ 61 w 128"/>
                <a:gd name="T33" fmla="*/ 147 h 292"/>
                <a:gd name="T34" fmla="*/ 58 w 128"/>
                <a:gd name="T35" fmla="*/ 60 h 292"/>
                <a:gd name="T36" fmla="*/ 44 w 128"/>
                <a:gd name="T37" fmla="*/ 58 h 292"/>
                <a:gd name="T38" fmla="*/ 25 w 128"/>
                <a:gd name="T39" fmla="*/ 50 h 292"/>
                <a:gd name="T40" fmla="*/ 8 w 128"/>
                <a:gd name="T41" fmla="*/ 32 h 292"/>
                <a:gd name="T42" fmla="*/ 0 w 128"/>
                <a:gd name="T43" fmla="*/ 0 h 292"/>
                <a:gd name="T44" fmla="*/ 8 w 128"/>
                <a:gd name="T45" fmla="*/ 0 h 292"/>
                <a:gd name="T46" fmla="*/ 27 w 128"/>
                <a:gd name="T47" fmla="*/ 5 h 292"/>
                <a:gd name="T48" fmla="*/ 48 w 128"/>
                <a:gd name="T49" fmla="*/ 21 h 292"/>
                <a:gd name="T50" fmla="*/ 65 w 128"/>
                <a:gd name="T51" fmla="*/ 56 h 292"/>
                <a:gd name="T52" fmla="*/ 66 w 128"/>
                <a:gd name="T53" fmla="*/ 48 h 292"/>
                <a:gd name="T54" fmla="*/ 77 w 128"/>
                <a:gd name="T55" fmla="*/ 28 h 292"/>
                <a:gd name="T56" fmla="*/ 96 w 128"/>
                <a:gd name="T57" fmla="*/ 9 h 292"/>
                <a:gd name="T58" fmla="*/ 128 w 128"/>
                <a:gd name="T59" fmla="*/ 0 h 292"/>
                <a:gd name="T60" fmla="*/ 127 w 128"/>
                <a:gd name="T61" fmla="*/ 9 h 292"/>
                <a:gd name="T62" fmla="*/ 119 w 128"/>
                <a:gd name="T63" fmla="*/ 31 h 292"/>
                <a:gd name="T64" fmla="*/ 101 w 128"/>
                <a:gd name="T65" fmla="*/ 51 h 292"/>
                <a:gd name="T66" fmla="*/ 67 w 128"/>
                <a:gd name="T67" fmla="*/ 60 h 292"/>
                <a:gd name="T68" fmla="*/ 69 w 128"/>
                <a:gd name="T69" fmla="*/ 170 h 292"/>
                <a:gd name="T70" fmla="*/ 73 w 128"/>
                <a:gd name="T71" fmla="*/ 155 h 292"/>
                <a:gd name="T72" fmla="*/ 86 w 128"/>
                <a:gd name="T73" fmla="*/ 136 h 292"/>
                <a:gd name="T74" fmla="*/ 113 w 128"/>
                <a:gd name="T75" fmla="*/ 128 h 292"/>
                <a:gd name="T76" fmla="*/ 112 w 128"/>
                <a:gd name="T77" fmla="*/ 136 h 292"/>
                <a:gd name="T78" fmla="*/ 105 w 128"/>
                <a:gd name="T79" fmla="*/ 153 h 292"/>
                <a:gd name="T80" fmla="*/ 92 w 128"/>
                <a:gd name="T81" fmla="*/ 172 h 292"/>
                <a:gd name="T82" fmla="*/ 67 w 128"/>
                <a:gd name="T83" fmla="*/ 180 h 292"/>
                <a:gd name="T84" fmla="*/ 61 w 128"/>
                <a:gd name="T8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" h="292">
                  <a:moveTo>
                    <a:pt x="61" y="292"/>
                  </a:moveTo>
                  <a:lnTo>
                    <a:pt x="61" y="225"/>
                  </a:lnTo>
                  <a:lnTo>
                    <a:pt x="58" y="225"/>
                  </a:lnTo>
                  <a:lnTo>
                    <a:pt x="54" y="225"/>
                  </a:lnTo>
                  <a:lnTo>
                    <a:pt x="46" y="222"/>
                  </a:lnTo>
                  <a:lnTo>
                    <a:pt x="38" y="219"/>
                  </a:lnTo>
                  <a:lnTo>
                    <a:pt x="29" y="214"/>
                  </a:lnTo>
                  <a:lnTo>
                    <a:pt x="23" y="206"/>
                  </a:lnTo>
                  <a:lnTo>
                    <a:pt x="17" y="195"/>
                  </a:lnTo>
                  <a:lnTo>
                    <a:pt x="15" y="180"/>
                  </a:lnTo>
                  <a:lnTo>
                    <a:pt x="17" y="180"/>
                  </a:lnTo>
                  <a:lnTo>
                    <a:pt x="23" y="180"/>
                  </a:lnTo>
                  <a:lnTo>
                    <a:pt x="29" y="182"/>
                  </a:lnTo>
                  <a:lnTo>
                    <a:pt x="38" y="186"/>
                  </a:lnTo>
                  <a:lnTo>
                    <a:pt x="47" y="194"/>
                  </a:lnTo>
                  <a:lnTo>
                    <a:pt x="54" y="205"/>
                  </a:lnTo>
                  <a:lnTo>
                    <a:pt x="61" y="221"/>
                  </a:lnTo>
                  <a:lnTo>
                    <a:pt x="61" y="151"/>
                  </a:lnTo>
                  <a:lnTo>
                    <a:pt x="58" y="149"/>
                  </a:lnTo>
                  <a:lnTo>
                    <a:pt x="52" y="149"/>
                  </a:lnTo>
                  <a:lnTo>
                    <a:pt x="44" y="147"/>
                  </a:lnTo>
                  <a:lnTo>
                    <a:pt x="34" y="144"/>
                  </a:lnTo>
                  <a:lnTo>
                    <a:pt x="24" y="137"/>
                  </a:lnTo>
                  <a:lnTo>
                    <a:pt x="16" y="128"/>
                  </a:lnTo>
                  <a:lnTo>
                    <a:pt x="11" y="114"/>
                  </a:lnTo>
                  <a:lnTo>
                    <a:pt x="8" y="98"/>
                  </a:lnTo>
                  <a:lnTo>
                    <a:pt x="9" y="97"/>
                  </a:lnTo>
                  <a:lnTo>
                    <a:pt x="15" y="97"/>
                  </a:lnTo>
                  <a:lnTo>
                    <a:pt x="21" y="98"/>
                  </a:lnTo>
                  <a:lnTo>
                    <a:pt x="29" y="101"/>
                  </a:lnTo>
                  <a:lnTo>
                    <a:pt x="39" y="106"/>
                  </a:lnTo>
                  <a:lnTo>
                    <a:pt x="47" y="116"/>
                  </a:lnTo>
                  <a:lnTo>
                    <a:pt x="55" y="128"/>
                  </a:lnTo>
                  <a:lnTo>
                    <a:pt x="61" y="147"/>
                  </a:lnTo>
                  <a:lnTo>
                    <a:pt x="61" y="60"/>
                  </a:lnTo>
                  <a:lnTo>
                    <a:pt x="58" y="60"/>
                  </a:lnTo>
                  <a:lnTo>
                    <a:pt x="52" y="59"/>
                  </a:lnTo>
                  <a:lnTo>
                    <a:pt x="44" y="58"/>
                  </a:lnTo>
                  <a:lnTo>
                    <a:pt x="35" y="55"/>
                  </a:lnTo>
                  <a:lnTo>
                    <a:pt x="25" y="50"/>
                  </a:lnTo>
                  <a:lnTo>
                    <a:pt x="16" y="43"/>
                  </a:lnTo>
                  <a:lnTo>
                    <a:pt x="8" y="32"/>
                  </a:lnTo>
                  <a:lnTo>
                    <a:pt x="3" y="19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6" y="1"/>
                  </a:lnTo>
                  <a:lnTo>
                    <a:pt x="27" y="5"/>
                  </a:lnTo>
                  <a:lnTo>
                    <a:pt x="38" y="10"/>
                  </a:lnTo>
                  <a:lnTo>
                    <a:pt x="48" y="21"/>
                  </a:lnTo>
                  <a:lnTo>
                    <a:pt x="56" y="36"/>
                  </a:lnTo>
                  <a:lnTo>
                    <a:pt x="65" y="56"/>
                  </a:lnTo>
                  <a:lnTo>
                    <a:pt x="65" y="54"/>
                  </a:lnTo>
                  <a:lnTo>
                    <a:pt x="66" y="48"/>
                  </a:lnTo>
                  <a:lnTo>
                    <a:pt x="70" y="39"/>
                  </a:lnTo>
                  <a:lnTo>
                    <a:pt x="77" y="28"/>
                  </a:lnTo>
                  <a:lnTo>
                    <a:pt x="85" y="19"/>
                  </a:lnTo>
                  <a:lnTo>
                    <a:pt x="96" y="9"/>
                  </a:lnTo>
                  <a:lnTo>
                    <a:pt x="110" y="2"/>
                  </a:lnTo>
                  <a:lnTo>
                    <a:pt x="128" y="0"/>
                  </a:lnTo>
                  <a:lnTo>
                    <a:pt x="128" y="2"/>
                  </a:lnTo>
                  <a:lnTo>
                    <a:pt x="127" y="9"/>
                  </a:lnTo>
                  <a:lnTo>
                    <a:pt x="124" y="19"/>
                  </a:lnTo>
                  <a:lnTo>
                    <a:pt x="119" y="31"/>
                  </a:lnTo>
                  <a:lnTo>
                    <a:pt x="112" y="41"/>
                  </a:lnTo>
                  <a:lnTo>
                    <a:pt x="101" y="51"/>
                  </a:lnTo>
                  <a:lnTo>
                    <a:pt x="86" y="58"/>
                  </a:lnTo>
                  <a:lnTo>
                    <a:pt x="67" y="60"/>
                  </a:lnTo>
                  <a:lnTo>
                    <a:pt x="67" y="172"/>
                  </a:lnTo>
                  <a:lnTo>
                    <a:pt x="69" y="170"/>
                  </a:lnTo>
                  <a:lnTo>
                    <a:pt x="70" y="164"/>
                  </a:lnTo>
                  <a:lnTo>
                    <a:pt x="73" y="155"/>
                  </a:lnTo>
                  <a:lnTo>
                    <a:pt x="78" y="145"/>
                  </a:lnTo>
                  <a:lnTo>
                    <a:pt x="86" y="136"/>
                  </a:lnTo>
                  <a:lnTo>
                    <a:pt x="97" y="130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2" y="136"/>
                  </a:lnTo>
                  <a:lnTo>
                    <a:pt x="109" y="144"/>
                  </a:lnTo>
                  <a:lnTo>
                    <a:pt x="105" y="153"/>
                  </a:lnTo>
                  <a:lnTo>
                    <a:pt x="100" y="163"/>
                  </a:lnTo>
                  <a:lnTo>
                    <a:pt x="92" y="172"/>
                  </a:lnTo>
                  <a:lnTo>
                    <a:pt x="82" y="178"/>
                  </a:lnTo>
                  <a:lnTo>
                    <a:pt x="67" y="180"/>
                  </a:lnTo>
                  <a:lnTo>
                    <a:pt x="67" y="292"/>
                  </a:lnTo>
                  <a:lnTo>
                    <a:pt x="61" y="29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gray">
            <a:xfrm>
              <a:off x="2596" y="332"/>
              <a:ext cx="68" cy="257"/>
            </a:xfrm>
            <a:custGeom>
              <a:avLst/>
              <a:gdLst>
                <a:gd name="T0" fmla="*/ 31 w 68"/>
                <a:gd name="T1" fmla="*/ 164 h 257"/>
                <a:gd name="T2" fmla="*/ 23 w 68"/>
                <a:gd name="T3" fmla="*/ 163 h 257"/>
                <a:gd name="T4" fmla="*/ 8 w 68"/>
                <a:gd name="T5" fmla="*/ 155 h 257"/>
                <a:gd name="T6" fmla="*/ 0 w 68"/>
                <a:gd name="T7" fmla="*/ 132 h 257"/>
                <a:gd name="T8" fmla="*/ 7 w 68"/>
                <a:gd name="T9" fmla="*/ 132 h 257"/>
                <a:gd name="T10" fmla="*/ 22 w 68"/>
                <a:gd name="T11" fmla="*/ 139 h 257"/>
                <a:gd name="T12" fmla="*/ 31 w 68"/>
                <a:gd name="T13" fmla="*/ 160 h 257"/>
                <a:gd name="T14" fmla="*/ 29 w 68"/>
                <a:gd name="T15" fmla="*/ 101 h 257"/>
                <a:gd name="T16" fmla="*/ 16 w 68"/>
                <a:gd name="T17" fmla="*/ 97 h 257"/>
                <a:gd name="T18" fmla="*/ 3 w 68"/>
                <a:gd name="T19" fmla="*/ 83 h 257"/>
                <a:gd name="T20" fmla="*/ 3 w 68"/>
                <a:gd name="T21" fmla="*/ 70 h 257"/>
                <a:gd name="T22" fmla="*/ 15 w 68"/>
                <a:gd name="T23" fmla="*/ 74 h 257"/>
                <a:gd name="T24" fmla="*/ 27 w 68"/>
                <a:gd name="T25" fmla="*/ 86 h 257"/>
                <a:gd name="T26" fmla="*/ 31 w 68"/>
                <a:gd name="T27" fmla="*/ 31 h 257"/>
                <a:gd name="T28" fmla="*/ 33 w 68"/>
                <a:gd name="T29" fmla="*/ 23 h 257"/>
                <a:gd name="T30" fmla="*/ 41 w 68"/>
                <a:gd name="T31" fmla="*/ 8 h 257"/>
                <a:gd name="T32" fmla="*/ 62 w 68"/>
                <a:gd name="T33" fmla="*/ 0 h 257"/>
                <a:gd name="T34" fmla="*/ 61 w 68"/>
                <a:gd name="T35" fmla="*/ 8 h 257"/>
                <a:gd name="T36" fmla="*/ 53 w 68"/>
                <a:gd name="T37" fmla="*/ 23 h 257"/>
                <a:gd name="T38" fmla="*/ 35 w 68"/>
                <a:gd name="T39" fmla="*/ 31 h 257"/>
                <a:gd name="T40" fmla="*/ 35 w 68"/>
                <a:gd name="T41" fmla="*/ 75 h 257"/>
                <a:gd name="T42" fmla="*/ 39 w 68"/>
                <a:gd name="T43" fmla="*/ 62 h 257"/>
                <a:gd name="T44" fmla="*/ 54 w 68"/>
                <a:gd name="T45" fmla="*/ 48 h 257"/>
                <a:gd name="T46" fmla="*/ 68 w 68"/>
                <a:gd name="T47" fmla="*/ 48 h 257"/>
                <a:gd name="T48" fmla="*/ 66 w 68"/>
                <a:gd name="T49" fmla="*/ 59 h 257"/>
                <a:gd name="T50" fmla="*/ 58 w 68"/>
                <a:gd name="T51" fmla="*/ 72 h 257"/>
                <a:gd name="T52" fmla="*/ 35 w 68"/>
                <a:gd name="T53" fmla="*/ 82 h 257"/>
                <a:gd name="T54" fmla="*/ 35 w 68"/>
                <a:gd name="T55" fmla="*/ 143 h 257"/>
                <a:gd name="T56" fmla="*/ 38 w 68"/>
                <a:gd name="T57" fmla="*/ 132 h 257"/>
                <a:gd name="T58" fmla="*/ 49 w 68"/>
                <a:gd name="T59" fmla="*/ 122 h 257"/>
                <a:gd name="T60" fmla="*/ 60 w 68"/>
                <a:gd name="T61" fmla="*/ 122 h 257"/>
                <a:gd name="T62" fmla="*/ 58 w 68"/>
                <a:gd name="T63" fmla="*/ 133 h 257"/>
                <a:gd name="T64" fmla="*/ 47 w 68"/>
                <a:gd name="T65" fmla="*/ 144 h 257"/>
                <a:gd name="T66" fmla="*/ 35 w 68"/>
                <a:gd name="T6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257">
                  <a:moveTo>
                    <a:pt x="31" y="257"/>
                  </a:moveTo>
                  <a:lnTo>
                    <a:pt x="31" y="164"/>
                  </a:lnTo>
                  <a:lnTo>
                    <a:pt x="29" y="163"/>
                  </a:lnTo>
                  <a:lnTo>
                    <a:pt x="23" y="163"/>
                  </a:lnTo>
                  <a:lnTo>
                    <a:pt x="16" y="160"/>
                  </a:lnTo>
                  <a:lnTo>
                    <a:pt x="8" y="155"/>
                  </a:lnTo>
                  <a:lnTo>
                    <a:pt x="3" y="145"/>
                  </a:lnTo>
                  <a:lnTo>
                    <a:pt x="0" y="132"/>
                  </a:lnTo>
                  <a:lnTo>
                    <a:pt x="3" y="132"/>
                  </a:lnTo>
                  <a:lnTo>
                    <a:pt x="7" y="132"/>
                  </a:lnTo>
                  <a:lnTo>
                    <a:pt x="15" y="135"/>
                  </a:lnTo>
                  <a:lnTo>
                    <a:pt x="22" y="139"/>
                  </a:lnTo>
                  <a:lnTo>
                    <a:pt x="27" y="147"/>
                  </a:lnTo>
                  <a:lnTo>
                    <a:pt x="31" y="160"/>
                  </a:lnTo>
                  <a:lnTo>
                    <a:pt x="31" y="101"/>
                  </a:lnTo>
                  <a:lnTo>
                    <a:pt x="29" y="101"/>
                  </a:lnTo>
                  <a:lnTo>
                    <a:pt x="23" y="99"/>
                  </a:lnTo>
                  <a:lnTo>
                    <a:pt x="16" y="97"/>
                  </a:lnTo>
                  <a:lnTo>
                    <a:pt x="8" y="91"/>
                  </a:lnTo>
                  <a:lnTo>
                    <a:pt x="3" y="83"/>
                  </a:lnTo>
                  <a:lnTo>
                    <a:pt x="0" y="70"/>
                  </a:lnTo>
                  <a:lnTo>
                    <a:pt x="3" y="70"/>
                  </a:lnTo>
                  <a:lnTo>
                    <a:pt x="7" y="71"/>
                  </a:lnTo>
                  <a:lnTo>
                    <a:pt x="15" y="74"/>
                  </a:lnTo>
                  <a:lnTo>
                    <a:pt x="22" y="78"/>
                  </a:lnTo>
                  <a:lnTo>
                    <a:pt x="27" y="86"/>
                  </a:lnTo>
                  <a:lnTo>
                    <a:pt x="31" y="97"/>
                  </a:lnTo>
                  <a:lnTo>
                    <a:pt x="31" y="31"/>
                  </a:lnTo>
                  <a:lnTo>
                    <a:pt x="31" y="28"/>
                  </a:lnTo>
                  <a:lnTo>
                    <a:pt x="33" y="23"/>
                  </a:lnTo>
                  <a:lnTo>
                    <a:pt x="35" y="15"/>
                  </a:lnTo>
                  <a:lnTo>
                    <a:pt x="41" y="8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1" y="8"/>
                  </a:lnTo>
                  <a:lnTo>
                    <a:pt x="58" y="15"/>
                  </a:lnTo>
                  <a:lnTo>
                    <a:pt x="53" y="23"/>
                  </a:lnTo>
                  <a:lnTo>
                    <a:pt x="46" y="28"/>
                  </a:lnTo>
                  <a:lnTo>
                    <a:pt x="35" y="31"/>
                  </a:lnTo>
                  <a:lnTo>
                    <a:pt x="35" y="78"/>
                  </a:lnTo>
                  <a:lnTo>
                    <a:pt x="35" y="75"/>
                  </a:lnTo>
                  <a:lnTo>
                    <a:pt x="37" y="70"/>
                  </a:lnTo>
                  <a:lnTo>
                    <a:pt x="39" y="62"/>
                  </a:lnTo>
                  <a:lnTo>
                    <a:pt x="45" y="55"/>
                  </a:lnTo>
                  <a:lnTo>
                    <a:pt x="54" y="48"/>
                  </a:lnTo>
                  <a:lnTo>
                    <a:pt x="66" y="47"/>
                  </a:lnTo>
                  <a:lnTo>
                    <a:pt x="68" y="48"/>
                  </a:lnTo>
                  <a:lnTo>
                    <a:pt x="68" y="52"/>
                  </a:lnTo>
                  <a:lnTo>
                    <a:pt x="66" y="59"/>
                  </a:lnTo>
                  <a:lnTo>
                    <a:pt x="64" y="66"/>
                  </a:lnTo>
                  <a:lnTo>
                    <a:pt x="58" y="72"/>
                  </a:lnTo>
                  <a:lnTo>
                    <a:pt x="50" y="78"/>
                  </a:lnTo>
                  <a:lnTo>
                    <a:pt x="35" y="82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7" y="139"/>
                  </a:lnTo>
                  <a:lnTo>
                    <a:pt x="38" y="132"/>
                  </a:lnTo>
                  <a:lnTo>
                    <a:pt x="42" y="126"/>
                  </a:lnTo>
                  <a:lnTo>
                    <a:pt x="49" y="122"/>
                  </a:lnTo>
                  <a:lnTo>
                    <a:pt x="58" y="121"/>
                  </a:lnTo>
                  <a:lnTo>
                    <a:pt x="60" y="122"/>
                  </a:lnTo>
                  <a:lnTo>
                    <a:pt x="60" y="126"/>
                  </a:lnTo>
                  <a:lnTo>
                    <a:pt x="58" y="133"/>
                  </a:lnTo>
                  <a:lnTo>
                    <a:pt x="56" y="139"/>
                  </a:lnTo>
                  <a:lnTo>
                    <a:pt x="47" y="144"/>
                  </a:lnTo>
                  <a:lnTo>
                    <a:pt x="35" y="148"/>
                  </a:lnTo>
                  <a:lnTo>
                    <a:pt x="35" y="257"/>
                  </a:lnTo>
                  <a:lnTo>
                    <a:pt x="31" y="257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gray">
            <a:xfrm>
              <a:off x="1672" y="164"/>
              <a:ext cx="111" cy="425"/>
            </a:xfrm>
            <a:custGeom>
              <a:avLst/>
              <a:gdLst>
                <a:gd name="T0" fmla="*/ 52 w 111"/>
                <a:gd name="T1" fmla="*/ 272 h 425"/>
                <a:gd name="T2" fmla="*/ 44 w 111"/>
                <a:gd name="T3" fmla="*/ 270 h 425"/>
                <a:gd name="T4" fmla="*/ 26 w 111"/>
                <a:gd name="T5" fmla="*/ 265 h 425"/>
                <a:gd name="T6" fmla="*/ 8 w 111"/>
                <a:gd name="T7" fmla="*/ 249 h 425"/>
                <a:gd name="T8" fmla="*/ 0 w 111"/>
                <a:gd name="T9" fmla="*/ 219 h 425"/>
                <a:gd name="T10" fmla="*/ 8 w 111"/>
                <a:gd name="T11" fmla="*/ 219 h 425"/>
                <a:gd name="T12" fmla="*/ 25 w 111"/>
                <a:gd name="T13" fmla="*/ 223 h 425"/>
                <a:gd name="T14" fmla="*/ 41 w 111"/>
                <a:gd name="T15" fmla="*/ 235 h 425"/>
                <a:gd name="T16" fmla="*/ 52 w 111"/>
                <a:gd name="T17" fmla="*/ 265 h 425"/>
                <a:gd name="T18" fmla="*/ 50 w 111"/>
                <a:gd name="T19" fmla="*/ 168 h 425"/>
                <a:gd name="T20" fmla="*/ 35 w 111"/>
                <a:gd name="T21" fmla="*/ 165 h 425"/>
                <a:gd name="T22" fmla="*/ 17 w 111"/>
                <a:gd name="T23" fmla="*/ 156 h 425"/>
                <a:gd name="T24" fmla="*/ 3 w 111"/>
                <a:gd name="T25" fmla="*/ 134 h 425"/>
                <a:gd name="T26" fmla="*/ 3 w 111"/>
                <a:gd name="T27" fmla="*/ 116 h 425"/>
                <a:gd name="T28" fmla="*/ 19 w 111"/>
                <a:gd name="T29" fmla="*/ 120 h 425"/>
                <a:gd name="T30" fmla="*/ 39 w 111"/>
                <a:gd name="T31" fmla="*/ 133 h 425"/>
                <a:gd name="T32" fmla="*/ 52 w 111"/>
                <a:gd name="T33" fmla="*/ 161 h 425"/>
                <a:gd name="T34" fmla="*/ 53 w 111"/>
                <a:gd name="T35" fmla="*/ 50 h 425"/>
                <a:gd name="T36" fmla="*/ 54 w 111"/>
                <a:gd name="T37" fmla="*/ 36 h 425"/>
                <a:gd name="T38" fmla="*/ 65 w 111"/>
                <a:gd name="T39" fmla="*/ 17 h 425"/>
                <a:gd name="T40" fmla="*/ 87 w 111"/>
                <a:gd name="T41" fmla="*/ 3 h 425"/>
                <a:gd name="T42" fmla="*/ 103 w 111"/>
                <a:gd name="T43" fmla="*/ 3 h 425"/>
                <a:gd name="T44" fmla="*/ 99 w 111"/>
                <a:gd name="T45" fmla="*/ 21 h 425"/>
                <a:gd name="T46" fmla="*/ 84 w 111"/>
                <a:gd name="T47" fmla="*/ 42 h 425"/>
                <a:gd name="T48" fmla="*/ 58 w 111"/>
                <a:gd name="T49" fmla="*/ 52 h 425"/>
                <a:gd name="T50" fmla="*/ 58 w 111"/>
                <a:gd name="T51" fmla="*/ 127 h 425"/>
                <a:gd name="T52" fmla="*/ 61 w 111"/>
                <a:gd name="T53" fmla="*/ 112 h 425"/>
                <a:gd name="T54" fmla="*/ 72 w 111"/>
                <a:gd name="T55" fmla="*/ 94 h 425"/>
                <a:gd name="T56" fmla="*/ 93 w 111"/>
                <a:gd name="T57" fmla="*/ 80 h 425"/>
                <a:gd name="T58" fmla="*/ 111 w 111"/>
                <a:gd name="T59" fmla="*/ 80 h 425"/>
                <a:gd name="T60" fmla="*/ 111 w 111"/>
                <a:gd name="T61" fmla="*/ 91 h 425"/>
                <a:gd name="T62" fmla="*/ 107 w 111"/>
                <a:gd name="T63" fmla="*/ 108 h 425"/>
                <a:gd name="T64" fmla="*/ 91 w 111"/>
                <a:gd name="T65" fmla="*/ 126 h 425"/>
                <a:gd name="T66" fmla="*/ 58 w 111"/>
                <a:gd name="T67" fmla="*/ 135 h 425"/>
                <a:gd name="T68" fmla="*/ 58 w 111"/>
                <a:gd name="T69" fmla="*/ 236 h 425"/>
                <a:gd name="T70" fmla="*/ 61 w 111"/>
                <a:gd name="T71" fmla="*/ 223 h 425"/>
                <a:gd name="T72" fmla="*/ 73 w 111"/>
                <a:gd name="T73" fmla="*/ 208 h 425"/>
                <a:gd name="T74" fmla="*/ 97 w 111"/>
                <a:gd name="T75" fmla="*/ 200 h 425"/>
                <a:gd name="T76" fmla="*/ 99 w 111"/>
                <a:gd name="T77" fmla="*/ 207 h 425"/>
                <a:gd name="T78" fmla="*/ 97 w 111"/>
                <a:gd name="T79" fmla="*/ 220 h 425"/>
                <a:gd name="T80" fmla="*/ 87 w 111"/>
                <a:gd name="T81" fmla="*/ 235 h 425"/>
                <a:gd name="T82" fmla="*/ 58 w 111"/>
                <a:gd name="T83" fmla="*/ 245 h 425"/>
                <a:gd name="T84" fmla="*/ 52 w 111"/>
                <a:gd name="T85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425">
                  <a:moveTo>
                    <a:pt x="52" y="425"/>
                  </a:moveTo>
                  <a:lnTo>
                    <a:pt x="52" y="272"/>
                  </a:lnTo>
                  <a:lnTo>
                    <a:pt x="50" y="270"/>
                  </a:lnTo>
                  <a:lnTo>
                    <a:pt x="44" y="270"/>
                  </a:lnTo>
                  <a:lnTo>
                    <a:pt x="35" y="269"/>
                  </a:lnTo>
                  <a:lnTo>
                    <a:pt x="26" y="265"/>
                  </a:lnTo>
                  <a:lnTo>
                    <a:pt x="17" y="258"/>
                  </a:lnTo>
                  <a:lnTo>
                    <a:pt x="8" y="249"/>
                  </a:lnTo>
                  <a:lnTo>
                    <a:pt x="3" y="236"/>
                  </a:lnTo>
                  <a:lnTo>
                    <a:pt x="0" y="219"/>
                  </a:lnTo>
                  <a:lnTo>
                    <a:pt x="3" y="219"/>
                  </a:lnTo>
                  <a:lnTo>
                    <a:pt x="8" y="219"/>
                  </a:lnTo>
                  <a:lnTo>
                    <a:pt x="15" y="220"/>
                  </a:lnTo>
                  <a:lnTo>
                    <a:pt x="25" y="223"/>
                  </a:lnTo>
                  <a:lnTo>
                    <a:pt x="33" y="227"/>
                  </a:lnTo>
                  <a:lnTo>
                    <a:pt x="41" y="235"/>
                  </a:lnTo>
                  <a:lnTo>
                    <a:pt x="48" y="247"/>
                  </a:lnTo>
                  <a:lnTo>
                    <a:pt x="52" y="265"/>
                  </a:lnTo>
                  <a:lnTo>
                    <a:pt x="52" y="168"/>
                  </a:lnTo>
                  <a:lnTo>
                    <a:pt x="50" y="168"/>
                  </a:lnTo>
                  <a:lnTo>
                    <a:pt x="44" y="168"/>
                  </a:lnTo>
                  <a:lnTo>
                    <a:pt x="35" y="165"/>
                  </a:lnTo>
                  <a:lnTo>
                    <a:pt x="26" y="16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3" y="134"/>
                  </a:lnTo>
                  <a:lnTo>
                    <a:pt x="0" y="116"/>
                  </a:lnTo>
                  <a:lnTo>
                    <a:pt x="3" y="116"/>
                  </a:lnTo>
                  <a:lnTo>
                    <a:pt x="10" y="118"/>
                  </a:lnTo>
                  <a:lnTo>
                    <a:pt x="19" y="120"/>
                  </a:lnTo>
                  <a:lnTo>
                    <a:pt x="29" y="125"/>
                  </a:lnTo>
                  <a:lnTo>
                    <a:pt x="39" y="133"/>
                  </a:lnTo>
                  <a:lnTo>
                    <a:pt x="48" y="145"/>
                  </a:lnTo>
                  <a:lnTo>
                    <a:pt x="52" y="161"/>
                  </a:lnTo>
                  <a:lnTo>
                    <a:pt x="52" y="52"/>
                  </a:lnTo>
                  <a:lnTo>
                    <a:pt x="53" y="50"/>
                  </a:lnTo>
                  <a:lnTo>
                    <a:pt x="53" y="44"/>
                  </a:lnTo>
                  <a:lnTo>
                    <a:pt x="54" y="36"/>
                  </a:lnTo>
                  <a:lnTo>
                    <a:pt x="58" y="26"/>
                  </a:lnTo>
                  <a:lnTo>
                    <a:pt x="65" y="17"/>
                  </a:lnTo>
                  <a:lnTo>
                    <a:pt x="75" y="9"/>
                  </a:lnTo>
                  <a:lnTo>
                    <a:pt x="87" y="3"/>
                  </a:lnTo>
                  <a:lnTo>
                    <a:pt x="104" y="0"/>
                  </a:lnTo>
                  <a:lnTo>
                    <a:pt x="103" y="3"/>
                  </a:lnTo>
                  <a:lnTo>
                    <a:pt x="102" y="11"/>
                  </a:lnTo>
                  <a:lnTo>
                    <a:pt x="99" y="21"/>
                  </a:lnTo>
                  <a:lnTo>
                    <a:pt x="92" y="32"/>
                  </a:lnTo>
                  <a:lnTo>
                    <a:pt x="84" y="42"/>
                  </a:lnTo>
                  <a:lnTo>
                    <a:pt x="73" y="49"/>
                  </a:lnTo>
                  <a:lnTo>
                    <a:pt x="58" y="52"/>
                  </a:lnTo>
                  <a:lnTo>
                    <a:pt x="58" y="130"/>
                  </a:lnTo>
                  <a:lnTo>
                    <a:pt x="58" y="127"/>
                  </a:lnTo>
                  <a:lnTo>
                    <a:pt x="60" y="122"/>
                  </a:lnTo>
                  <a:lnTo>
                    <a:pt x="61" y="112"/>
                  </a:lnTo>
                  <a:lnTo>
                    <a:pt x="65" y="103"/>
                  </a:lnTo>
                  <a:lnTo>
                    <a:pt x="72" y="94"/>
                  </a:lnTo>
                  <a:lnTo>
                    <a:pt x="80" y="85"/>
                  </a:lnTo>
                  <a:lnTo>
                    <a:pt x="93" y="80"/>
                  </a:lnTo>
                  <a:lnTo>
                    <a:pt x="110" y="77"/>
                  </a:lnTo>
                  <a:lnTo>
                    <a:pt x="111" y="80"/>
                  </a:lnTo>
                  <a:lnTo>
                    <a:pt x="111" y="84"/>
                  </a:lnTo>
                  <a:lnTo>
                    <a:pt x="111" y="91"/>
                  </a:lnTo>
                  <a:lnTo>
                    <a:pt x="110" y="100"/>
                  </a:lnTo>
                  <a:lnTo>
                    <a:pt x="107" y="108"/>
                  </a:lnTo>
                  <a:lnTo>
                    <a:pt x="100" y="118"/>
                  </a:lnTo>
                  <a:lnTo>
                    <a:pt x="91" y="126"/>
                  </a:lnTo>
                  <a:lnTo>
                    <a:pt x="77" y="133"/>
                  </a:lnTo>
                  <a:lnTo>
                    <a:pt x="58" y="135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60" y="231"/>
                  </a:lnTo>
                  <a:lnTo>
                    <a:pt x="61" y="223"/>
                  </a:lnTo>
                  <a:lnTo>
                    <a:pt x="66" y="215"/>
                  </a:lnTo>
                  <a:lnTo>
                    <a:pt x="73" y="208"/>
                  </a:lnTo>
                  <a:lnTo>
                    <a:pt x="83" y="203"/>
                  </a:lnTo>
                  <a:lnTo>
                    <a:pt x="97" y="200"/>
                  </a:lnTo>
                  <a:lnTo>
                    <a:pt x="97" y="201"/>
                  </a:lnTo>
                  <a:lnTo>
                    <a:pt x="99" y="207"/>
                  </a:lnTo>
                  <a:lnTo>
                    <a:pt x="99" y="212"/>
                  </a:lnTo>
                  <a:lnTo>
                    <a:pt x="97" y="220"/>
                  </a:lnTo>
                  <a:lnTo>
                    <a:pt x="93" y="228"/>
                  </a:lnTo>
                  <a:lnTo>
                    <a:pt x="87" y="235"/>
                  </a:lnTo>
                  <a:lnTo>
                    <a:pt x="75" y="242"/>
                  </a:lnTo>
                  <a:lnTo>
                    <a:pt x="58" y="245"/>
                  </a:lnTo>
                  <a:lnTo>
                    <a:pt x="58" y="425"/>
                  </a:lnTo>
                  <a:lnTo>
                    <a:pt x="52" y="425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gray">
            <a:xfrm>
              <a:off x="2065" y="361"/>
              <a:ext cx="100" cy="228"/>
            </a:xfrm>
            <a:custGeom>
              <a:avLst/>
              <a:gdLst>
                <a:gd name="T0" fmla="*/ 52 w 100"/>
                <a:gd name="T1" fmla="*/ 176 h 228"/>
                <a:gd name="T2" fmla="*/ 59 w 100"/>
                <a:gd name="T3" fmla="*/ 176 h 228"/>
                <a:gd name="T4" fmla="*/ 74 w 100"/>
                <a:gd name="T5" fmla="*/ 169 h 228"/>
                <a:gd name="T6" fmla="*/ 86 w 100"/>
                <a:gd name="T7" fmla="*/ 154 h 228"/>
                <a:gd name="T8" fmla="*/ 86 w 100"/>
                <a:gd name="T9" fmla="*/ 141 h 228"/>
                <a:gd name="T10" fmla="*/ 74 w 100"/>
                <a:gd name="T11" fmla="*/ 143 h 228"/>
                <a:gd name="T12" fmla="*/ 58 w 100"/>
                <a:gd name="T13" fmla="*/ 158 h 228"/>
                <a:gd name="T14" fmla="*/ 52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2 w 100"/>
                <a:gd name="T29" fmla="*/ 115 h 228"/>
                <a:gd name="T30" fmla="*/ 55 w 100"/>
                <a:gd name="T31" fmla="*/ 48 h 228"/>
                <a:gd name="T32" fmla="*/ 67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3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1 w 100"/>
                <a:gd name="T53" fmla="*/ 3 h 228"/>
                <a:gd name="T54" fmla="*/ 5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5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5 w 100"/>
                <a:gd name="T71" fmla="*/ 132 h 228"/>
                <a:gd name="T72" fmla="*/ 47 w 100"/>
                <a:gd name="T73" fmla="*/ 141 h 228"/>
                <a:gd name="T74" fmla="*/ 52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2" y="228"/>
                  </a:moveTo>
                  <a:lnTo>
                    <a:pt x="52" y="176"/>
                  </a:lnTo>
                  <a:lnTo>
                    <a:pt x="55" y="176"/>
                  </a:lnTo>
                  <a:lnTo>
                    <a:pt x="59" y="176"/>
                  </a:lnTo>
                  <a:lnTo>
                    <a:pt x="67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6" y="154"/>
                  </a:lnTo>
                  <a:lnTo>
                    <a:pt x="88" y="141"/>
                  </a:lnTo>
                  <a:lnTo>
                    <a:pt x="86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58" y="158"/>
                  </a:lnTo>
                  <a:lnTo>
                    <a:pt x="52" y="173"/>
                  </a:lnTo>
                  <a:lnTo>
                    <a:pt x="52" y="118"/>
                  </a:lnTo>
                  <a:lnTo>
                    <a:pt x="55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6" y="103"/>
                  </a:lnTo>
                  <a:lnTo>
                    <a:pt x="92" y="92"/>
                  </a:lnTo>
                  <a:lnTo>
                    <a:pt x="94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2" y="115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61" y="48"/>
                  </a:lnTo>
                  <a:lnTo>
                    <a:pt x="67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2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3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6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8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3" y="10"/>
                  </a:lnTo>
                  <a:lnTo>
                    <a:pt x="5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5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3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5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2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gray">
            <a:xfrm>
              <a:off x="2921" y="361"/>
              <a:ext cx="100" cy="228"/>
            </a:xfrm>
            <a:custGeom>
              <a:avLst/>
              <a:gdLst>
                <a:gd name="T0" fmla="*/ 53 w 100"/>
                <a:gd name="T1" fmla="*/ 176 h 228"/>
                <a:gd name="T2" fmla="*/ 60 w 100"/>
                <a:gd name="T3" fmla="*/ 176 h 228"/>
                <a:gd name="T4" fmla="*/ 74 w 100"/>
                <a:gd name="T5" fmla="*/ 169 h 228"/>
                <a:gd name="T6" fmla="*/ 87 w 100"/>
                <a:gd name="T7" fmla="*/ 154 h 228"/>
                <a:gd name="T8" fmla="*/ 87 w 100"/>
                <a:gd name="T9" fmla="*/ 141 h 228"/>
                <a:gd name="T10" fmla="*/ 74 w 100"/>
                <a:gd name="T11" fmla="*/ 143 h 228"/>
                <a:gd name="T12" fmla="*/ 60 w 100"/>
                <a:gd name="T13" fmla="*/ 158 h 228"/>
                <a:gd name="T14" fmla="*/ 53 w 100"/>
                <a:gd name="T15" fmla="*/ 118 h 228"/>
                <a:gd name="T16" fmla="*/ 61 w 100"/>
                <a:gd name="T17" fmla="*/ 116 h 228"/>
                <a:gd name="T18" fmla="*/ 78 w 100"/>
                <a:gd name="T19" fmla="*/ 110 h 228"/>
                <a:gd name="T20" fmla="*/ 92 w 100"/>
                <a:gd name="T21" fmla="*/ 92 h 228"/>
                <a:gd name="T22" fmla="*/ 92 w 100"/>
                <a:gd name="T23" fmla="*/ 77 h 228"/>
                <a:gd name="T24" fmla="*/ 81 w 100"/>
                <a:gd name="T25" fmla="*/ 79 h 228"/>
                <a:gd name="T26" fmla="*/ 65 w 100"/>
                <a:gd name="T27" fmla="*/ 88 h 228"/>
                <a:gd name="T28" fmla="*/ 53 w 100"/>
                <a:gd name="T29" fmla="*/ 115 h 228"/>
                <a:gd name="T30" fmla="*/ 56 w 100"/>
                <a:gd name="T31" fmla="*/ 48 h 228"/>
                <a:gd name="T32" fmla="*/ 68 w 100"/>
                <a:gd name="T33" fmla="*/ 45 h 228"/>
                <a:gd name="T34" fmla="*/ 85 w 100"/>
                <a:gd name="T35" fmla="*/ 37 h 228"/>
                <a:gd name="T36" fmla="*/ 97 w 100"/>
                <a:gd name="T37" fmla="*/ 17 h 228"/>
                <a:gd name="T38" fmla="*/ 97 w 100"/>
                <a:gd name="T39" fmla="*/ 0 h 228"/>
                <a:gd name="T40" fmla="*/ 84 w 100"/>
                <a:gd name="T41" fmla="*/ 3 h 228"/>
                <a:gd name="T42" fmla="*/ 65 w 100"/>
                <a:gd name="T43" fmla="*/ 14 h 228"/>
                <a:gd name="T44" fmla="*/ 50 w 100"/>
                <a:gd name="T45" fmla="*/ 45 h 228"/>
                <a:gd name="T46" fmla="*/ 47 w 100"/>
                <a:gd name="T47" fmla="*/ 35 h 228"/>
                <a:gd name="T48" fmla="*/ 38 w 100"/>
                <a:gd name="T49" fmla="*/ 18 h 228"/>
                <a:gd name="T50" fmla="*/ 16 w 100"/>
                <a:gd name="T51" fmla="*/ 3 h 228"/>
                <a:gd name="T52" fmla="*/ 2 w 100"/>
                <a:gd name="T53" fmla="*/ 3 h 228"/>
                <a:gd name="T54" fmla="*/ 6 w 100"/>
                <a:gd name="T55" fmla="*/ 19 h 228"/>
                <a:gd name="T56" fmla="*/ 19 w 100"/>
                <a:gd name="T57" fmla="*/ 38 h 228"/>
                <a:gd name="T58" fmla="*/ 47 w 100"/>
                <a:gd name="T59" fmla="*/ 48 h 228"/>
                <a:gd name="T60" fmla="*/ 47 w 100"/>
                <a:gd name="T61" fmla="*/ 132 h 228"/>
                <a:gd name="T62" fmla="*/ 42 w 100"/>
                <a:gd name="T63" fmla="*/ 118 h 228"/>
                <a:gd name="T64" fmla="*/ 26 w 100"/>
                <a:gd name="T65" fmla="*/ 103 h 228"/>
                <a:gd name="T66" fmla="*/ 12 w 100"/>
                <a:gd name="T67" fmla="*/ 103 h 228"/>
                <a:gd name="T68" fmla="*/ 16 w 100"/>
                <a:gd name="T69" fmla="*/ 116 h 228"/>
                <a:gd name="T70" fmla="*/ 26 w 100"/>
                <a:gd name="T71" fmla="*/ 132 h 228"/>
                <a:gd name="T72" fmla="*/ 47 w 100"/>
                <a:gd name="T73" fmla="*/ 141 h 228"/>
                <a:gd name="T74" fmla="*/ 53 w 100"/>
                <a:gd name="T7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228">
                  <a:moveTo>
                    <a:pt x="53" y="228"/>
                  </a:moveTo>
                  <a:lnTo>
                    <a:pt x="53" y="176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68" y="173"/>
                  </a:lnTo>
                  <a:lnTo>
                    <a:pt x="74" y="169"/>
                  </a:lnTo>
                  <a:lnTo>
                    <a:pt x="81" y="163"/>
                  </a:lnTo>
                  <a:lnTo>
                    <a:pt x="87" y="154"/>
                  </a:lnTo>
                  <a:lnTo>
                    <a:pt x="88" y="141"/>
                  </a:lnTo>
                  <a:lnTo>
                    <a:pt x="87" y="141"/>
                  </a:lnTo>
                  <a:lnTo>
                    <a:pt x="81" y="142"/>
                  </a:lnTo>
                  <a:lnTo>
                    <a:pt x="74" y="143"/>
                  </a:lnTo>
                  <a:lnTo>
                    <a:pt x="66" y="149"/>
                  </a:lnTo>
                  <a:lnTo>
                    <a:pt x="60" y="158"/>
                  </a:lnTo>
                  <a:lnTo>
                    <a:pt x="53" y="173"/>
                  </a:lnTo>
                  <a:lnTo>
                    <a:pt x="53" y="118"/>
                  </a:lnTo>
                  <a:lnTo>
                    <a:pt x="56" y="118"/>
                  </a:lnTo>
                  <a:lnTo>
                    <a:pt x="61" y="116"/>
                  </a:lnTo>
                  <a:lnTo>
                    <a:pt x="69" y="115"/>
                  </a:lnTo>
                  <a:lnTo>
                    <a:pt x="78" y="110"/>
                  </a:lnTo>
                  <a:lnTo>
                    <a:pt x="87" y="103"/>
                  </a:lnTo>
                  <a:lnTo>
                    <a:pt x="92" y="92"/>
                  </a:lnTo>
                  <a:lnTo>
                    <a:pt x="95" y="77"/>
                  </a:lnTo>
                  <a:lnTo>
                    <a:pt x="92" y="77"/>
                  </a:lnTo>
                  <a:lnTo>
                    <a:pt x="88" y="77"/>
                  </a:lnTo>
                  <a:lnTo>
                    <a:pt x="81" y="79"/>
                  </a:lnTo>
                  <a:lnTo>
                    <a:pt x="73" y="81"/>
                  </a:lnTo>
                  <a:lnTo>
                    <a:pt x="65" y="88"/>
                  </a:lnTo>
                  <a:lnTo>
                    <a:pt x="58" y="99"/>
                  </a:lnTo>
                  <a:lnTo>
                    <a:pt x="53" y="115"/>
                  </a:lnTo>
                  <a:lnTo>
                    <a:pt x="53" y="48"/>
                  </a:lnTo>
                  <a:lnTo>
                    <a:pt x="56" y="48"/>
                  </a:lnTo>
                  <a:lnTo>
                    <a:pt x="61" y="48"/>
                  </a:lnTo>
                  <a:lnTo>
                    <a:pt x="68" y="45"/>
                  </a:lnTo>
                  <a:lnTo>
                    <a:pt x="77" y="42"/>
                  </a:lnTo>
                  <a:lnTo>
                    <a:pt x="85" y="37"/>
                  </a:lnTo>
                  <a:lnTo>
                    <a:pt x="93" y="27"/>
                  </a:lnTo>
                  <a:lnTo>
                    <a:pt x="97" y="17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2" y="0"/>
                  </a:lnTo>
                  <a:lnTo>
                    <a:pt x="84" y="3"/>
                  </a:lnTo>
                  <a:lnTo>
                    <a:pt x="74" y="7"/>
                  </a:lnTo>
                  <a:lnTo>
                    <a:pt x="65" y="14"/>
                  </a:lnTo>
                  <a:lnTo>
                    <a:pt x="57" y="27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47" y="35"/>
                  </a:lnTo>
                  <a:lnTo>
                    <a:pt x="43" y="27"/>
                  </a:lnTo>
                  <a:lnTo>
                    <a:pt x="38" y="18"/>
                  </a:lnTo>
                  <a:lnTo>
                    <a:pt x="29" y="10"/>
                  </a:lnTo>
                  <a:lnTo>
                    <a:pt x="16" y="3"/>
                  </a:lnTo>
                  <a:lnTo>
                    <a:pt x="0" y="0"/>
                  </a:lnTo>
                  <a:lnTo>
                    <a:pt x="2" y="3"/>
                  </a:lnTo>
                  <a:lnTo>
                    <a:pt x="3" y="10"/>
                  </a:lnTo>
                  <a:lnTo>
                    <a:pt x="6" y="19"/>
                  </a:lnTo>
                  <a:lnTo>
                    <a:pt x="11" y="29"/>
                  </a:lnTo>
                  <a:lnTo>
                    <a:pt x="19" y="38"/>
                  </a:lnTo>
                  <a:lnTo>
                    <a:pt x="31" y="45"/>
                  </a:lnTo>
                  <a:lnTo>
                    <a:pt x="47" y="48"/>
                  </a:lnTo>
                  <a:lnTo>
                    <a:pt x="47" y="135"/>
                  </a:lnTo>
                  <a:lnTo>
                    <a:pt x="47" y="132"/>
                  </a:lnTo>
                  <a:lnTo>
                    <a:pt x="46" y="126"/>
                  </a:lnTo>
                  <a:lnTo>
                    <a:pt x="42" y="118"/>
                  </a:lnTo>
                  <a:lnTo>
                    <a:pt x="35" y="110"/>
                  </a:lnTo>
                  <a:lnTo>
                    <a:pt x="26" y="103"/>
                  </a:lnTo>
                  <a:lnTo>
                    <a:pt x="12" y="100"/>
                  </a:lnTo>
                  <a:lnTo>
                    <a:pt x="12" y="103"/>
                  </a:lnTo>
                  <a:lnTo>
                    <a:pt x="14" y="108"/>
                  </a:lnTo>
                  <a:lnTo>
                    <a:pt x="16" y="116"/>
                  </a:lnTo>
                  <a:lnTo>
                    <a:pt x="20" y="124"/>
                  </a:lnTo>
                  <a:lnTo>
                    <a:pt x="26" y="132"/>
                  </a:lnTo>
                  <a:lnTo>
                    <a:pt x="35" y="139"/>
                  </a:lnTo>
                  <a:lnTo>
                    <a:pt x="47" y="141"/>
                  </a:lnTo>
                  <a:lnTo>
                    <a:pt x="47" y="228"/>
                  </a:lnTo>
                  <a:lnTo>
                    <a:pt x="53" y="228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gray">
            <a:xfrm>
              <a:off x="2273" y="187"/>
              <a:ext cx="175" cy="402"/>
            </a:xfrm>
            <a:custGeom>
              <a:avLst/>
              <a:gdLst>
                <a:gd name="T0" fmla="*/ 93 w 175"/>
                <a:gd name="T1" fmla="*/ 309 h 402"/>
                <a:gd name="T2" fmla="*/ 101 w 175"/>
                <a:gd name="T3" fmla="*/ 309 h 402"/>
                <a:gd name="T4" fmla="*/ 118 w 175"/>
                <a:gd name="T5" fmla="*/ 304 h 402"/>
                <a:gd name="T6" fmla="*/ 138 w 175"/>
                <a:gd name="T7" fmla="*/ 292 h 402"/>
                <a:gd name="T8" fmla="*/ 152 w 175"/>
                <a:gd name="T9" fmla="*/ 266 h 402"/>
                <a:gd name="T10" fmla="*/ 152 w 175"/>
                <a:gd name="T11" fmla="*/ 247 h 402"/>
                <a:gd name="T12" fmla="*/ 138 w 175"/>
                <a:gd name="T13" fmla="*/ 250 h 402"/>
                <a:gd name="T14" fmla="*/ 120 w 175"/>
                <a:gd name="T15" fmla="*/ 259 h 402"/>
                <a:gd name="T16" fmla="*/ 99 w 175"/>
                <a:gd name="T17" fmla="*/ 285 h 402"/>
                <a:gd name="T18" fmla="*/ 93 w 175"/>
                <a:gd name="T19" fmla="*/ 207 h 402"/>
                <a:gd name="T20" fmla="*/ 102 w 175"/>
                <a:gd name="T21" fmla="*/ 205 h 402"/>
                <a:gd name="T22" fmla="*/ 122 w 175"/>
                <a:gd name="T23" fmla="*/ 200 h 402"/>
                <a:gd name="T24" fmla="*/ 147 w 175"/>
                <a:gd name="T25" fmla="*/ 185 h 402"/>
                <a:gd name="T26" fmla="*/ 163 w 175"/>
                <a:gd name="T27" fmla="*/ 155 h 402"/>
                <a:gd name="T28" fmla="*/ 163 w 175"/>
                <a:gd name="T29" fmla="*/ 134 h 402"/>
                <a:gd name="T30" fmla="*/ 149 w 175"/>
                <a:gd name="T31" fmla="*/ 135 h 402"/>
                <a:gd name="T32" fmla="*/ 129 w 175"/>
                <a:gd name="T33" fmla="*/ 142 h 402"/>
                <a:gd name="T34" fmla="*/ 107 w 175"/>
                <a:gd name="T35" fmla="*/ 162 h 402"/>
                <a:gd name="T36" fmla="*/ 93 w 175"/>
                <a:gd name="T37" fmla="*/ 201 h 402"/>
                <a:gd name="T38" fmla="*/ 95 w 175"/>
                <a:gd name="T39" fmla="*/ 83 h 402"/>
                <a:gd name="T40" fmla="*/ 110 w 175"/>
                <a:gd name="T41" fmla="*/ 81 h 402"/>
                <a:gd name="T42" fmla="*/ 134 w 175"/>
                <a:gd name="T43" fmla="*/ 73 h 402"/>
                <a:gd name="T44" fmla="*/ 157 w 175"/>
                <a:gd name="T45" fmla="*/ 54 h 402"/>
                <a:gd name="T46" fmla="*/ 174 w 175"/>
                <a:gd name="T47" fmla="*/ 23 h 402"/>
                <a:gd name="T48" fmla="*/ 174 w 175"/>
                <a:gd name="T49" fmla="*/ 0 h 402"/>
                <a:gd name="T50" fmla="*/ 157 w 175"/>
                <a:gd name="T51" fmla="*/ 2 h 402"/>
                <a:gd name="T52" fmla="*/ 133 w 175"/>
                <a:gd name="T53" fmla="*/ 10 h 402"/>
                <a:gd name="T54" fmla="*/ 107 w 175"/>
                <a:gd name="T55" fmla="*/ 33 h 402"/>
                <a:gd name="T56" fmla="*/ 87 w 175"/>
                <a:gd name="T57" fmla="*/ 77 h 402"/>
                <a:gd name="T58" fmla="*/ 85 w 175"/>
                <a:gd name="T59" fmla="*/ 68 h 402"/>
                <a:gd name="T60" fmla="*/ 75 w 175"/>
                <a:gd name="T61" fmla="*/ 46 h 402"/>
                <a:gd name="T62" fmla="*/ 55 w 175"/>
                <a:gd name="T63" fmla="*/ 21 h 402"/>
                <a:gd name="T64" fmla="*/ 22 w 175"/>
                <a:gd name="T65" fmla="*/ 3 h 402"/>
                <a:gd name="T66" fmla="*/ 1 w 175"/>
                <a:gd name="T67" fmla="*/ 3 h 402"/>
                <a:gd name="T68" fmla="*/ 4 w 175"/>
                <a:gd name="T69" fmla="*/ 18 h 402"/>
                <a:gd name="T70" fmla="*/ 12 w 175"/>
                <a:gd name="T71" fmla="*/ 42 h 402"/>
                <a:gd name="T72" fmla="*/ 31 w 175"/>
                <a:gd name="T73" fmla="*/ 65 h 402"/>
                <a:gd name="T74" fmla="*/ 62 w 175"/>
                <a:gd name="T75" fmla="*/ 81 h 402"/>
                <a:gd name="T76" fmla="*/ 82 w 175"/>
                <a:gd name="T77" fmla="*/ 238 h 402"/>
                <a:gd name="T78" fmla="*/ 80 w 175"/>
                <a:gd name="T79" fmla="*/ 228 h 402"/>
                <a:gd name="T80" fmla="*/ 72 w 175"/>
                <a:gd name="T81" fmla="*/ 207 h 402"/>
                <a:gd name="T82" fmla="*/ 55 w 175"/>
                <a:gd name="T83" fmla="*/ 185 h 402"/>
                <a:gd name="T84" fmla="*/ 21 w 175"/>
                <a:gd name="T85" fmla="*/ 176 h 402"/>
                <a:gd name="T86" fmla="*/ 22 w 175"/>
                <a:gd name="T87" fmla="*/ 185 h 402"/>
                <a:gd name="T88" fmla="*/ 28 w 175"/>
                <a:gd name="T89" fmla="*/ 205 h 402"/>
                <a:gd name="T90" fmla="*/ 41 w 175"/>
                <a:gd name="T91" fmla="*/ 230 h 402"/>
                <a:gd name="T92" fmla="*/ 66 w 175"/>
                <a:gd name="T93" fmla="*/ 246 h 402"/>
                <a:gd name="T94" fmla="*/ 82 w 175"/>
                <a:gd name="T95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5" h="402">
                  <a:moveTo>
                    <a:pt x="93" y="402"/>
                  </a:moveTo>
                  <a:lnTo>
                    <a:pt x="93" y="309"/>
                  </a:lnTo>
                  <a:lnTo>
                    <a:pt x="95" y="309"/>
                  </a:lnTo>
                  <a:lnTo>
                    <a:pt x="101" y="309"/>
                  </a:lnTo>
                  <a:lnTo>
                    <a:pt x="109" y="308"/>
                  </a:lnTo>
                  <a:lnTo>
                    <a:pt x="118" y="304"/>
                  </a:lnTo>
                  <a:lnTo>
                    <a:pt x="129" y="298"/>
                  </a:lnTo>
                  <a:lnTo>
                    <a:pt x="138" y="292"/>
                  </a:lnTo>
                  <a:lnTo>
                    <a:pt x="147" y="281"/>
                  </a:lnTo>
                  <a:lnTo>
                    <a:pt x="152" y="266"/>
                  </a:lnTo>
                  <a:lnTo>
                    <a:pt x="155" y="247"/>
                  </a:lnTo>
                  <a:lnTo>
                    <a:pt x="152" y="247"/>
                  </a:lnTo>
                  <a:lnTo>
                    <a:pt x="147" y="249"/>
                  </a:lnTo>
                  <a:lnTo>
                    <a:pt x="138" y="250"/>
                  </a:lnTo>
                  <a:lnTo>
                    <a:pt x="129" y="253"/>
                  </a:lnTo>
                  <a:lnTo>
                    <a:pt x="120" y="259"/>
                  </a:lnTo>
                  <a:lnTo>
                    <a:pt x="109" y="270"/>
                  </a:lnTo>
                  <a:lnTo>
                    <a:pt x="99" y="285"/>
                  </a:lnTo>
                  <a:lnTo>
                    <a:pt x="93" y="304"/>
                  </a:lnTo>
                  <a:lnTo>
                    <a:pt x="93" y="207"/>
                  </a:lnTo>
                  <a:lnTo>
                    <a:pt x="95" y="207"/>
                  </a:lnTo>
                  <a:lnTo>
                    <a:pt x="102" y="205"/>
                  </a:lnTo>
                  <a:lnTo>
                    <a:pt x="111" y="204"/>
                  </a:lnTo>
                  <a:lnTo>
                    <a:pt x="122" y="200"/>
                  </a:lnTo>
                  <a:lnTo>
                    <a:pt x="134" y="195"/>
                  </a:lnTo>
                  <a:lnTo>
                    <a:pt x="147" y="185"/>
                  </a:lnTo>
                  <a:lnTo>
                    <a:pt x="156" y="173"/>
                  </a:lnTo>
                  <a:lnTo>
                    <a:pt x="163" y="155"/>
                  </a:lnTo>
                  <a:lnTo>
                    <a:pt x="165" y="134"/>
                  </a:lnTo>
                  <a:lnTo>
                    <a:pt x="163" y="134"/>
                  </a:lnTo>
                  <a:lnTo>
                    <a:pt x="157" y="134"/>
                  </a:lnTo>
                  <a:lnTo>
                    <a:pt x="149" y="135"/>
                  </a:lnTo>
                  <a:lnTo>
                    <a:pt x="140" y="137"/>
                  </a:lnTo>
                  <a:lnTo>
                    <a:pt x="129" y="142"/>
                  </a:lnTo>
                  <a:lnTo>
                    <a:pt x="118" y="150"/>
                  </a:lnTo>
                  <a:lnTo>
                    <a:pt x="107" y="162"/>
                  </a:lnTo>
                  <a:lnTo>
                    <a:pt x="99" y="178"/>
                  </a:lnTo>
                  <a:lnTo>
                    <a:pt x="93" y="201"/>
                  </a:lnTo>
                  <a:lnTo>
                    <a:pt x="93" y="83"/>
                  </a:lnTo>
                  <a:lnTo>
                    <a:pt x="95" y="83"/>
                  </a:lnTo>
                  <a:lnTo>
                    <a:pt x="101" y="83"/>
                  </a:lnTo>
                  <a:lnTo>
                    <a:pt x="110" y="81"/>
                  </a:lnTo>
                  <a:lnTo>
                    <a:pt x="122" y="77"/>
                  </a:lnTo>
                  <a:lnTo>
                    <a:pt x="134" y="73"/>
                  </a:lnTo>
                  <a:lnTo>
                    <a:pt x="147" y="65"/>
                  </a:lnTo>
                  <a:lnTo>
                    <a:pt x="157" y="54"/>
                  </a:lnTo>
                  <a:lnTo>
                    <a:pt x="167" y="41"/>
                  </a:lnTo>
                  <a:lnTo>
                    <a:pt x="174" y="23"/>
                  </a:lnTo>
                  <a:lnTo>
                    <a:pt x="175" y="0"/>
                  </a:lnTo>
                  <a:lnTo>
                    <a:pt x="174" y="0"/>
                  </a:lnTo>
                  <a:lnTo>
                    <a:pt x="167" y="0"/>
                  </a:lnTo>
                  <a:lnTo>
                    <a:pt x="157" y="2"/>
                  </a:lnTo>
                  <a:lnTo>
                    <a:pt x="145" y="4"/>
                  </a:lnTo>
                  <a:lnTo>
                    <a:pt x="133" y="10"/>
                  </a:lnTo>
                  <a:lnTo>
                    <a:pt x="120" y="19"/>
                  </a:lnTo>
                  <a:lnTo>
                    <a:pt x="107" y="33"/>
                  </a:lnTo>
                  <a:lnTo>
                    <a:pt x="97" y="52"/>
                  </a:lnTo>
                  <a:lnTo>
                    <a:pt x="87" y="77"/>
                  </a:lnTo>
                  <a:lnTo>
                    <a:pt x="87" y="75"/>
                  </a:lnTo>
                  <a:lnTo>
                    <a:pt x="85" y="68"/>
                  </a:lnTo>
                  <a:lnTo>
                    <a:pt x="80" y="58"/>
                  </a:lnTo>
                  <a:lnTo>
                    <a:pt x="75" y="46"/>
                  </a:lnTo>
                  <a:lnTo>
                    <a:pt x="66" y="33"/>
                  </a:lnTo>
                  <a:lnTo>
                    <a:pt x="55" y="21"/>
                  </a:lnTo>
                  <a:lnTo>
                    <a:pt x="40" y="10"/>
                  </a:lnTo>
                  <a:lnTo>
                    <a:pt x="22" y="3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10"/>
                  </a:lnTo>
                  <a:lnTo>
                    <a:pt x="4" y="18"/>
                  </a:lnTo>
                  <a:lnTo>
                    <a:pt x="6" y="30"/>
                  </a:lnTo>
                  <a:lnTo>
                    <a:pt x="12" y="42"/>
                  </a:lnTo>
                  <a:lnTo>
                    <a:pt x="20" y="54"/>
                  </a:lnTo>
                  <a:lnTo>
                    <a:pt x="31" y="65"/>
                  </a:lnTo>
                  <a:lnTo>
                    <a:pt x="44" y="75"/>
                  </a:lnTo>
                  <a:lnTo>
                    <a:pt x="62" y="81"/>
                  </a:lnTo>
                  <a:lnTo>
                    <a:pt x="82" y="83"/>
                  </a:lnTo>
                  <a:lnTo>
                    <a:pt x="82" y="238"/>
                  </a:lnTo>
                  <a:lnTo>
                    <a:pt x="82" y="235"/>
                  </a:lnTo>
                  <a:lnTo>
                    <a:pt x="80" y="228"/>
                  </a:lnTo>
                  <a:lnTo>
                    <a:pt x="78" y="217"/>
                  </a:lnTo>
                  <a:lnTo>
                    <a:pt x="72" y="207"/>
                  </a:lnTo>
                  <a:lnTo>
                    <a:pt x="66" y="196"/>
                  </a:lnTo>
                  <a:lnTo>
                    <a:pt x="55" y="185"/>
                  </a:lnTo>
                  <a:lnTo>
                    <a:pt x="40" y="178"/>
                  </a:lnTo>
                  <a:lnTo>
                    <a:pt x="21" y="176"/>
                  </a:lnTo>
                  <a:lnTo>
                    <a:pt x="21" y="178"/>
                  </a:lnTo>
                  <a:lnTo>
                    <a:pt x="22" y="185"/>
                  </a:lnTo>
                  <a:lnTo>
                    <a:pt x="24" y="195"/>
                  </a:lnTo>
                  <a:lnTo>
                    <a:pt x="28" y="205"/>
                  </a:lnTo>
                  <a:lnTo>
                    <a:pt x="33" y="217"/>
                  </a:lnTo>
                  <a:lnTo>
                    <a:pt x="41" y="230"/>
                  </a:lnTo>
                  <a:lnTo>
                    <a:pt x="52" y="239"/>
                  </a:lnTo>
                  <a:lnTo>
                    <a:pt x="66" y="246"/>
                  </a:lnTo>
                  <a:lnTo>
                    <a:pt x="82" y="247"/>
                  </a:lnTo>
                  <a:lnTo>
                    <a:pt x="82" y="402"/>
                  </a:lnTo>
                  <a:lnTo>
                    <a:pt x="93" y="402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gray">
            <a:xfrm>
              <a:off x="2161" y="216"/>
              <a:ext cx="97" cy="373"/>
            </a:xfrm>
            <a:custGeom>
              <a:avLst/>
              <a:gdLst>
                <a:gd name="T0" fmla="*/ 52 w 97"/>
                <a:gd name="T1" fmla="*/ 237 h 373"/>
                <a:gd name="T2" fmla="*/ 59 w 97"/>
                <a:gd name="T3" fmla="*/ 237 h 373"/>
                <a:gd name="T4" fmla="*/ 74 w 97"/>
                <a:gd name="T5" fmla="*/ 232 h 373"/>
                <a:gd name="T6" fmla="*/ 90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1 w 97"/>
                <a:gd name="T13" fmla="*/ 197 h 373"/>
                <a:gd name="T14" fmla="*/ 56 w 97"/>
                <a:gd name="T15" fmla="*/ 215 h 373"/>
                <a:gd name="T16" fmla="*/ 52 w 97"/>
                <a:gd name="T17" fmla="*/ 147 h 373"/>
                <a:gd name="T18" fmla="*/ 59 w 97"/>
                <a:gd name="T19" fmla="*/ 147 h 373"/>
                <a:gd name="T20" fmla="*/ 74 w 97"/>
                <a:gd name="T21" fmla="*/ 141 h 373"/>
                <a:gd name="T22" fmla="*/ 90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1 w 97"/>
                <a:gd name="T29" fmla="*/ 109 h 373"/>
                <a:gd name="T30" fmla="*/ 56 w 97"/>
                <a:gd name="T31" fmla="*/ 126 h 373"/>
                <a:gd name="T32" fmla="*/ 52 w 97"/>
                <a:gd name="T33" fmla="*/ 46 h 373"/>
                <a:gd name="T34" fmla="*/ 51 w 97"/>
                <a:gd name="T35" fmla="*/ 37 h 373"/>
                <a:gd name="T36" fmla="*/ 45 w 97"/>
                <a:gd name="T37" fmla="*/ 23 h 373"/>
                <a:gd name="T38" fmla="*/ 32 w 97"/>
                <a:gd name="T39" fmla="*/ 6 h 373"/>
                <a:gd name="T40" fmla="*/ 6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3 w 97"/>
                <a:gd name="T47" fmla="*/ 43 h 373"/>
                <a:gd name="T48" fmla="*/ 45 w 97"/>
                <a:gd name="T49" fmla="*/ 113 h 373"/>
                <a:gd name="T50" fmla="*/ 45 w 97"/>
                <a:gd name="T51" fmla="*/ 106 h 373"/>
                <a:gd name="T52" fmla="*/ 40 w 97"/>
                <a:gd name="T53" fmla="*/ 90 h 373"/>
                <a:gd name="T54" fmla="*/ 27 w 97"/>
                <a:gd name="T55" fmla="*/ 75 h 373"/>
                <a:gd name="T56" fmla="*/ 1 w 97"/>
                <a:gd name="T57" fmla="*/ 67 h 373"/>
                <a:gd name="T58" fmla="*/ 0 w 97"/>
                <a:gd name="T59" fmla="*/ 75 h 373"/>
                <a:gd name="T60" fmla="*/ 2 w 97"/>
                <a:gd name="T61" fmla="*/ 91 h 373"/>
                <a:gd name="T62" fmla="*/ 14 w 97"/>
                <a:gd name="T63" fmla="*/ 109 h 373"/>
                <a:gd name="T64" fmla="*/ 45 w 97"/>
                <a:gd name="T65" fmla="*/ 118 h 373"/>
                <a:gd name="T66" fmla="*/ 45 w 97"/>
                <a:gd name="T67" fmla="*/ 207 h 373"/>
                <a:gd name="T68" fmla="*/ 43 w 97"/>
                <a:gd name="T69" fmla="*/ 195 h 373"/>
                <a:gd name="T70" fmla="*/ 33 w 97"/>
                <a:gd name="T71" fmla="*/ 182 h 373"/>
                <a:gd name="T72" fmla="*/ 12 w 97"/>
                <a:gd name="T73" fmla="*/ 175 h 373"/>
                <a:gd name="T74" fmla="*/ 10 w 97"/>
                <a:gd name="T75" fmla="*/ 182 h 373"/>
                <a:gd name="T76" fmla="*/ 13 w 97"/>
                <a:gd name="T77" fmla="*/ 197 h 373"/>
                <a:gd name="T78" fmla="*/ 29 w 97"/>
                <a:gd name="T79" fmla="*/ 211 h 373"/>
                <a:gd name="T80" fmla="*/ 45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2" y="373"/>
                  </a:moveTo>
                  <a:lnTo>
                    <a:pt x="52" y="237"/>
                  </a:lnTo>
                  <a:lnTo>
                    <a:pt x="54" y="237"/>
                  </a:lnTo>
                  <a:lnTo>
                    <a:pt x="59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0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4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1" y="197"/>
                  </a:lnTo>
                  <a:lnTo>
                    <a:pt x="63" y="205"/>
                  </a:lnTo>
                  <a:lnTo>
                    <a:pt x="56" y="215"/>
                  </a:lnTo>
                  <a:lnTo>
                    <a:pt x="52" y="232"/>
                  </a:lnTo>
                  <a:lnTo>
                    <a:pt x="52" y="147"/>
                  </a:lnTo>
                  <a:lnTo>
                    <a:pt x="54" y="147"/>
                  </a:lnTo>
                  <a:lnTo>
                    <a:pt x="59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0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4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1" y="109"/>
                  </a:lnTo>
                  <a:lnTo>
                    <a:pt x="63" y="116"/>
                  </a:lnTo>
                  <a:lnTo>
                    <a:pt x="56" y="126"/>
                  </a:lnTo>
                  <a:lnTo>
                    <a:pt x="52" y="141"/>
                  </a:lnTo>
                  <a:lnTo>
                    <a:pt x="52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5" y="23"/>
                  </a:lnTo>
                  <a:lnTo>
                    <a:pt x="40" y="15"/>
                  </a:lnTo>
                  <a:lnTo>
                    <a:pt x="32" y="6"/>
                  </a:lnTo>
                  <a:lnTo>
                    <a:pt x="21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9"/>
                  </a:lnTo>
                  <a:lnTo>
                    <a:pt x="12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3" y="43"/>
                  </a:lnTo>
                  <a:lnTo>
                    <a:pt x="45" y="46"/>
                  </a:lnTo>
                  <a:lnTo>
                    <a:pt x="45" y="113"/>
                  </a:lnTo>
                  <a:lnTo>
                    <a:pt x="45" y="112"/>
                  </a:lnTo>
                  <a:lnTo>
                    <a:pt x="45" y="106"/>
                  </a:lnTo>
                  <a:lnTo>
                    <a:pt x="44" y="98"/>
                  </a:lnTo>
                  <a:lnTo>
                    <a:pt x="40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2" y="91"/>
                  </a:lnTo>
                  <a:lnTo>
                    <a:pt x="6" y="100"/>
                  </a:lnTo>
                  <a:lnTo>
                    <a:pt x="14" y="109"/>
                  </a:lnTo>
                  <a:lnTo>
                    <a:pt x="28" y="114"/>
                  </a:lnTo>
                  <a:lnTo>
                    <a:pt x="45" y="118"/>
                  </a:lnTo>
                  <a:lnTo>
                    <a:pt x="45" y="209"/>
                  </a:lnTo>
                  <a:lnTo>
                    <a:pt x="45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40" y="188"/>
                  </a:lnTo>
                  <a:lnTo>
                    <a:pt x="33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0" y="182"/>
                  </a:lnTo>
                  <a:lnTo>
                    <a:pt x="10" y="188"/>
                  </a:lnTo>
                  <a:lnTo>
                    <a:pt x="13" y="197"/>
                  </a:lnTo>
                  <a:lnTo>
                    <a:pt x="20" y="205"/>
                  </a:lnTo>
                  <a:lnTo>
                    <a:pt x="29" y="211"/>
                  </a:lnTo>
                  <a:lnTo>
                    <a:pt x="45" y="215"/>
                  </a:lnTo>
                  <a:lnTo>
                    <a:pt x="45" y="373"/>
                  </a:lnTo>
                  <a:lnTo>
                    <a:pt x="52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gray">
            <a:xfrm>
              <a:off x="2708" y="216"/>
              <a:ext cx="97" cy="373"/>
            </a:xfrm>
            <a:custGeom>
              <a:avLst/>
              <a:gdLst>
                <a:gd name="T0" fmla="*/ 51 w 97"/>
                <a:gd name="T1" fmla="*/ 237 h 373"/>
                <a:gd name="T2" fmla="*/ 60 w 97"/>
                <a:gd name="T3" fmla="*/ 237 h 373"/>
                <a:gd name="T4" fmla="*/ 74 w 97"/>
                <a:gd name="T5" fmla="*/ 232 h 373"/>
                <a:gd name="T6" fmla="*/ 91 w 97"/>
                <a:gd name="T7" fmla="*/ 218 h 373"/>
                <a:gd name="T8" fmla="*/ 97 w 97"/>
                <a:gd name="T9" fmla="*/ 193 h 373"/>
                <a:gd name="T10" fmla="*/ 89 w 97"/>
                <a:gd name="T11" fmla="*/ 193 h 373"/>
                <a:gd name="T12" fmla="*/ 72 w 97"/>
                <a:gd name="T13" fmla="*/ 197 h 373"/>
                <a:gd name="T14" fmla="*/ 55 w 97"/>
                <a:gd name="T15" fmla="*/ 215 h 373"/>
                <a:gd name="T16" fmla="*/ 51 w 97"/>
                <a:gd name="T17" fmla="*/ 147 h 373"/>
                <a:gd name="T18" fmla="*/ 60 w 97"/>
                <a:gd name="T19" fmla="*/ 147 h 373"/>
                <a:gd name="T20" fmla="*/ 74 w 97"/>
                <a:gd name="T21" fmla="*/ 141 h 373"/>
                <a:gd name="T22" fmla="*/ 91 w 97"/>
                <a:gd name="T23" fmla="*/ 128 h 373"/>
                <a:gd name="T24" fmla="*/ 97 w 97"/>
                <a:gd name="T25" fmla="*/ 102 h 373"/>
                <a:gd name="T26" fmla="*/ 89 w 97"/>
                <a:gd name="T27" fmla="*/ 102 h 373"/>
                <a:gd name="T28" fmla="*/ 72 w 97"/>
                <a:gd name="T29" fmla="*/ 109 h 373"/>
                <a:gd name="T30" fmla="*/ 55 w 97"/>
                <a:gd name="T31" fmla="*/ 126 h 373"/>
                <a:gd name="T32" fmla="*/ 51 w 97"/>
                <a:gd name="T33" fmla="*/ 46 h 373"/>
                <a:gd name="T34" fmla="*/ 51 w 97"/>
                <a:gd name="T35" fmla="*/ 37 h 373"/>
                <a:gd name="T36" fmla="*/ 46 w 97"/>
                <a:gd name="T37" fmla="*/ 23 h 373"/>
                <a:gd name="T38" fmla="*/ 33 w 97"/>
                <a:gd name="T39" fmla="*/ 6 h 373"/>
                <a:gd name="T40" fmla="*/ 7 w 97"/>
                <a:gd name="T41" fmla="*/ 0 h 373"/>
                <a:gd name="T42" fmla="*/ 8 w 97"/>
                <a:gd name="T43" fmla="*/ 9 h 373"/>
                <a:gd name="T44" fmla="*/ 16 w 97"/>
                <a:gd name="T45" fmla="*/ 27 h 373"/>
                <a:gd name="T46" fmla="*/ 34 w 97"/>
                <a:gd name="T47" fmla="*/ 43 h 373"/>
                <a:gd name="T48" fmla="*/ 46 w 97"/>
                <a:gd name="T49" fmla="*/ 113 h 373"/>
                <a:gd name="T50" fmla="*/ 46 w 97"/>
                <a:gd name="T51" fmla="*/ 106 h 373"/>
                <a:gd name="T52" fmla="*/ 41 w 97"/>
                <a:gd name="T53" fmla="*/ 90 h 373"/>
                <a:gd name="T54" fmla="*/ 27 w 97"/>
                <a:gd name="T55" fmla="*/ 75 h 373"/>
                <a:gd name="T56" fmla="*/ 0 w 97"/>
                <a:gd name="T57" fmla="*/ 67 h 373"/>
                <a:gd name="T58" fmla="*/ 0 w 97"/>
                <a:gd name="T59" fmla="*/ 75 h 373"/>
                <a:gd name="T60" fmla="*/ 3 w 97"/>
                <a:gd name="T61" fmla="*/ 91 h 373"/>
                <a:gd name="T62" fmla="*/ 15 w 97"/>
                <a:gd name="T63" fmla="*/ 109 h 373"/>
                <a:gd name="T64" fmla="*/ 46 w 97"/>
                <a:gd name="T65" fmla="*/ 118 h 373"/>
                <a:gd name="T66" fmla="*/ 46 w 97"/>
                <a:gd name="T67" fmla="*/ 207 h 373"/>
                <a:gd name="T68" fmla="*/ 43 w 97"/>
                <a:gd name="T69" fmla="*/ 195 h 373"/>
                <a:gd name="T70" fmla="*/ 34 w 97"/>
                <a:gd name="T71" fmla="*/ 182 h 373"/>
                <a:gd name="T72" fmla="*/ 12 w 97"/>
                <a:gd name="T73" fmla="*/ 175 h 373"/>
                <a:gd name="T74" fmla="*/ 11 w 97"/>
                <a:gd name="T75" fmla="*/ 182 h 373"/>
                <a:gd name="T76" fmla="*/ 14 w 97"/>
                <a:gd name="T77" fmla="*/ 197 h 373"/>
                <a:gd name="T78" fmla="*/ 30 w 97"/>
                <a:gd name="T79" fmla="*/ 211 h 373"/>
                <a:gd name="T80" fmla="*/ 46 w 97"/>
                <a:gd name="T81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7" h="373">
                  <a:moveTo>
                    <a:pt x="51" y="373"/>
                  </a:moveTo>
                  <a:lnTo>
                    <a:pt x="51" y="237"/>
                  </a:lnTo>
                  <a:lnTo>
                    <a:pt x="54" y="237"/>
                  </a:lnTo>
                  <a:lnTo>
                    <a:pt x="60" y="237"/>
                  </a:lnTo>
                  <a:lnTo>
                    <a:pt x="66" y="236"/>
                  </a:lnTo>
                  <a:lnTo>
                    <a:pt x="74" y="232"/>
                  </a:lnTo>
                  <a:lnTo>
                    <a:pt x="82" y="226"/>
                  </a:lnTo>
                  <a:lnTo>
                    <a:pt x="91" y="218"/>
                  </a:lnTo>
                  <a:lnTo>
                    <a:pt x="95" y="207"/>
                  </a:lnTo>
                  <a:lnTo>
                    <a:pt x="97" y="193"/>
                  </a:lnTo>
                  <a:lnTo>
                    <a:pt x="95" y="193"/>
                  </a:lnTo>
                  <a:lnTo>
                    <a:pt x="89" y="193"/>
                  </a:lnTo>
                  <a:lnTo>
                    <a:pt x="81" y="194"/>
                  </a:lnTo>
                  <a:lnTo>
                    <a:pt x="72" y="197"/>
                  </a:lnTo>
                  <a:lnTo>
                    <a:pt x="64" y="205"/>
                  </a:lnTo>
                  <a:lnTo>
                    <a:pt x="55" y="215"/>
                  </a:lnTo>
                  <a:lnTo>
                    <a:pt x="51" y="232"/>
                  </a:lnTo>
                  <a:lnTo>
                    <a:pt x="51" y="147"/>
                  </a:lnTo>
                  <a:lnTo>
                    <a:pt x="54" y="147"/>
                  </a:lnTo>
                  <a:lnTo>
                    <a:pt x="60" y="147"/>
                  </a:lnTo>
                  <a:lnTo>
                    <a:pt x="66" y="144"/>
                  </a:lnTo>
                  <a:lnTo>
                    <a:pt x="74" y="141"/>
                  </a:lnTo>
                  <a:lnTo>
                    <a:pt x="82" y="136"/>
                  </a:lnTo>
                  <a:lnTo>
                    <a:pt x="91" y="128"/>
                  </a:lnTo>
                  <a:lnTo>
                    <a:pt x="95" y="117"/>
                  </a:lnTo>
                  <a:lnTo>
                    <a:pt x="97" y="102"/>
                  </a:lnTo>
                  <a:lnTo>
                    <a:pt x="95" y="102"/>
                  </a:lnTo>
                  <a:lnTo>
                    <a:pt x="89" y="102"/>
                  </a:lnTo>
                  <a:lnTo>
                    <a:pt x="81" y="105"/>
                  </a:lnTo>
                  <a:lnTo>
                    <a:pt x="72" y="109"/>
                  </a:lnTo>
                  <a:lnTo>
                    <a:pt x="64" y="116"/>
                  </a:lnTo>
                  <a:lnTo>
                    <a:pt x="55" y="126"/>
                  </a:lnTo>
                  <a:lnTo>
                    <a:pt x="51" y="141"/>
                  </a:lnTo>
                  <a:lnTo>
                    <a:pt x="51" y="46"/>
                  </a:lnTo>
                  <a:lnTo>
                    <a:pt x="51" y="43"/>
                  </a:lnTo>
                  <a:lnTo>
                    <a:pt x="51" y="37"/>
                  </a:lnTo>
                  <a:lnTo>
                    <a:pt x="49" y="31"/>
                  </a:lnTo>
                  <a:lnTo>
                    <a:pt x="46" y="23"/>
                  </a:lnTo>
                  <a:lnTo>
                    <a:pt x="41" y="15"/>
                  </a:lnTo>
                  <a:lnTo>
                    <a:pt x="33" y="6"/>
                  </a:lnTo>
                  <a:lnTo>
                    <a:pt x="22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8" y="9"/>
                  </a:lnTo>
                  <a:lnTo>
                    <a:pt x="11" y="17"/>
                  </a:lnTo>
                  <a:lnTo>
                    <a:pt x="16" y="27"/>
                  </a:lnTo>
                  <a:lnTo>
                    <a:pt x="23" y="36"/>
                  </a:lnTo>
                  <a:lnTo>
                    <a:pt x="34" y="43"/>
                  </a:lnTo>
                  <a:lnTo>
                    <a:pt x="46" y="46"/>
                  </a:lnTo>
                  <a:lnTo>
                    <a:pt x="46" y="113"/>
                  </a:lnTo>
                  <a:lnTo>
                    <a:pt x="46" y="112"/>
                  </a:lnTo>
                  <a:lnTo>
                    <a:pt x="46" y="106"/>
                  </a:lnTo>
                  <a:lnTo>
                    <a:pt x="43" y="98"/>
                  </a:lnTo>
                  <a:lnTo>
                    <a:pt x="41" y="90"/>
                  </a:lnTo>
                  <a:lnTo>
                    <a:pt x="35" y="82"/>
                  </a:lnTo>
                  <a:lnTo>
                    <a:pt x="27" y="75"/>
                  </a:lnTo>
                  <a:lnTo>
                    <a:pt x="16" y="70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3" y="91"/>
                  </a:lnTo>
                  <a:lnTo>
                    <a:pt x="7" y="100"/>
                  </a:lnTo>
                  <a:lnTo>
                    <a:pt x="15" y="109"/>
                  </a:lnTo>
                  <a:lnTo>
                    <a:pt x="28" y="114"/>
                  </a:lnTo>
                  <a:lnTo>
                    <a:pt x="46" y="118"/>
                  </a:lnTo>
                  <a:lnTo>
                    <a:pt x="46" y="209"/>
                  </a:lnTo>
                  <a:lnTo>
                    <a:pt x="46" y="207"/>
                  </a:lnTo>
                  <a:lnTo>
                    <a:pt x="45" y="202"/>
                  </a:lnTo>
                  <a:lnTo>
                    <a:pt x="43" y="195"/>
                  </a:lnTo>
                  <a:lnTo>
                    <a:pt x="39" y="188"/>
                  </a:lnTo>
                  <a:lnTo>
                    <a:pt x="34" y="182"/>
                  </a:lnTo>
                  <a:lnTo>
                    <a:pt x="24" y="178"/>
                  </a:lnTo>
                  <a:lnTo>
                    <a:pt x="12" y="175"/>
                  </a:lnTo>
                  <a:lnTo>
                    <a:pt x="12" y="178"/>
                  </a:lnTo>
                  <a:lnTo>
                    <a:pt x="11" y="182"/>
                  </a:lnTo>
                  <a:lnTo>
                    <a:pt x="11" y="188"/>
                  </a:lnTo>
                  <a:lnTo>
                    <a:pt x="14" y="197"/>
                  </a:lnTo>
                  <a:lnTo>
                    <a:pt x="19" y="205"/>
                  </a:lnTo>
                  <a:lnTo>
                    <a:pt x="30" y="211"/>
                  </a:lnTo>
                  <a:lnTo>
                    <a:pt x="46" y="215"/>
                  </a:lnTo>
                  <a:lnTo>
                    <a:pt x="46" y="373"/>
                  </a:lnTo>
                  <a:lnTo>
                    <a:pt x="51" y="373"/>
                  </a:lnTo>
                  <a:close/>
                </a:path>
              </a:pathLst>
            </a:custGeom>
            <a:solidFill>
              <a:srgbClr val="D7D7D7"/>
            </a:solidFill>
            <a:ln w="0">
              <a:solidFill>
                <a:srgbClr val="D7D7D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49" name="Freeform 25"/>
          <p:cNvSpPr>
            <a:spLocks/>
          </p:cNvSpPr>
          <p:nvPr/>
        </p:nvSpPr>
        <p:spPr bwMode="gray">
          <a:xfrm>
            <a:off x="95250" y="6446838"/>
            <a:ext cx="8970963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95250" y="6491288"/>
            <a:ext cx="8975725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Freeform 27" descr="Dark upward diagonal"/>
          <p:cNvSpPr>
            <a:spLocks/>
          </p:cNvSpPr>
          <p:nvPr/>
        </p:nvSpPr>
        <p:spPr bwMode="gray">
          <a:xfrm>
            <a:off x="92075" y="98425"/>
            <a:ext cx="8956675" cy="179388"/>
          </a:xfrm>
          <a:custGeom>
            <a:avLst/>
            <a:gdLst>
              <a:gd name="T0" fmla="*/ 0 w 5639"/>
              <a:gd name="T1" fmla="*/ 0 h 113"/>
              <a:gd name="T2" fmla="*/ 5582 w 5639"/>
              <a:gd name="T3" fmla="*/ 0 h 113"/>
              <a:gd name="T4" fmla="*/ 5639 w 5639"/>
              <a:gd name="T5" fmla="*/ 45 h 113"/>
              <a:gd name="T6" fmla="*/ 5636 w 5639"/>
              <a:gd name="T7" fmla="*/ 113 h 113"/>
              <a:gd name="T8" fmla="*/ 0 w 5639"/>
              <a:gd name="T9" fmla="*/ 113 h 113"/>
              <a:gd name="T10" fmla="*/ 0 w 5639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39" h="113">
                <a:moveTo>
                  <a:pt x="0" y="0"/>
                </a:moveTo>
                <a:lnTo>
                  <a:pt x="5582" y="0"/>
                </a:lnTo>
                <a:cubicBezTo>
                  <a:pt x="5630" y="3"/>
                  <a:pt x="5639" y="45"/>
                  <a:pt x="5639" y="45"/>
                </a:cubicBezTo>
                <a:lnTo>
                  <a:pt x="5636" y="113"/>
                </a:lnTo>
                <a:lnTo>
                  <a:pt x="0" y="113"/>
                </a:lnTo>
                <a:lnTo>
                  <a:pt x="0" y="0"/>
                </a:ln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Freeform 28"/>
          <p:cNvSpPr>
            <a:spLocks/>
          </p:cNvSpPr>
          <p:nvPr/>
        </p:nvSpPr>
        <p:spPr bwMode="gray">
          <a:xfrm>
            <a:off x="92075" y="307975"/>
            <a:ext cx="8955088" cy="938213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Freeform 29"/>
          <p:cNvSpPr>
            <a:spLocks/>
          </p:cNvSpPr>
          <p:nvPr/>
        </p:nvSpPr>
        <p:spPr bwMode="gray">
          <a:xfrm>
            <a:off x="92075" y="306388"/>
            <a:ext cx="8955088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95250" y="6723063"/>
            <a:ext cx="8977313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6896100" y="1047750"/>
            <a:ext cx="2155825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38125"/>
            <a:ext cx="64770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38275"/>
            <a:ext cx="82296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048000" y="6311900"/>
            <a:ext cx="1712913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830763" y="6323013"/>
            <a:ext cx="231140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116763" y="6323013"/>
            <a:ext cx="1616075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0000"/>
                </a:solidFill>
                <a:ea typeface="宋体" charset="-122"/>
              </a:defRPr>
            </a:lvl1pPr>
          </a:lstStyle>
          <a:p>
            <a:fld id="{B83CD15A-277F-4099-8A33-158E0EFB0053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gray">
          <a:xfrm>
            <a:off x="144463" y="6454775"/>
            <a:ext cx="155042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100" i="1" dirty="0" smtClean="0">
                <a:solidFill>
                  <a:srgbClr val="FFFFFF"/>
                </a:solidFill>
                <a:latin typeface="Times New Roman" pitchFamily="18" charset="0"/>
                <a:ea typeface="宋体" charset="-122"/>
              </a:rPr>
              <a:t>http://www.dhee.com.cn</a:t>
            </a:r>
            <a:endParaRPr lang="en-US" altLang="zh-CN" sz="1100" i="1" dirty="0">
              <a:solidFill>
                <a:srgbClr val="FFFFFF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8245475" y="415925"/>
            <a:ext cx="534988" cy="5461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7620000" y="415925"/>
            <a:ext cx="534988" cy="5461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7000875" y="415925"/>
            <a:ext cx="534988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6" name="Picture 2" descr="E:\图标\6350个 图标\Xcode.png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98" y="427125"/>
            <a:ext cx="534900" cy="53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Arial" pitchFamily="34" charset="0"/>
          <a:ea typeface="楷体_GB2312" pitchFamily="49" charset="-122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5" y="1412875"/>
            <a:ext cx="8410575" cy="5112169"/>
          </a:xfrm>
        </p:spPr>
        <p:txBody>
          <a:bodyPr/>
          <a:lstStyle/>
          <a:p>
            <a:r>
              <a:rPr lang="en-US" altLang="zh-CN" dirty="0" smtClean="0"/>
              <a:t>IPhone4</a:t>
            </a:r>
            <a:r>
              <a:rPr lang="zh-CN" altLang="en-US" dirty="0" smtClean="0"/>
              <a:t>程序开发概述</a:t>
            </a:r>
            <a:endParaRPr lang="en-US" altLang="zh-CN" dirty="0" smtClean="0"/>
          </a:p>
          <a:p>
            <a:r>
              <a:rPr lang="zh-CN" altLang="en-US" dirty="0"/>
              <a:t>视</a:t>
            </a:r>
            <a:r>
              <a:rPr lang="zh-CN" altLang="en-US" dirty="0" smtClean="0"/>
              <a:t>图</a:t>
            </a:r>
            <a:r>
              <a:rPr lang="zh-CN" altLang="en-US" dirty="0"/>
              <a:t>控</a:t>
            </a:r>
            <a:r>
              <a:rPr lang="zh-CN" altLang="en-US" dirty="0" smtClean="0"/>
              <a:t>制器</a:t>
            </a:r>
            <a:endParaRPr lang="en-US" altLang="zh-CN" dirty="0" smtClean="0"/>
          </a:p>
          <a:p>
            <a:r>
              <a:rPr lang="zh-CN" altLang="en-US" dirty="0"/>
              <a:t>基</a:t>
            </a:r>
            <a:r>
              <a:rPr lang="zh-CN" altLang="en-US" dirty="0" smtClean="0"/>
              <a:t>本控件操作</a:t>
            </a:r>
            <a:endParaRPr lang="en-US" altLang="zh-CN" dirty="0" smtClean="0"/>
          </a:p>
          <a:p>
            <a:r>
              <a:rPr lang="zh-CN" altLang="en-US" dirty="0"/>
              <a:t>屏幕旋</a:t>
            </a:r>
            <a:r>
              <a:rPr lang="zh-CN" altLang="en-US" dirty="0" smtClean="0"/>
              <a:t>转</a:t>
            </a:r>
            <a:endParaRPr lang="en-US" altLang="zh-CN" dirty="0" smtClean="0"/>
          </a:p>
          <a:p>
            <a:r>
              <a:rPr lang="en-US" altLang="zh-CN" dirty="0" err="1" smtClean="0"/>
              <a:t>TableView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TableCell</a:t>
            </a:r>
            <a:endParaRPr lang="en-US" altLang="zh-CN" dirty="0" smtClean="0"/>
          </a:p>
          <a:p>
            <a:r>
              <a:rPr lang="zh-CN" altLang="en-US" dirty="0"/>
              <a:t>应</a:t>
            </a:r>
            <a:r>
              <a:rPr lang="zh-CN" altLang="en-US" dirty="0" smtClean="0"/>
              <a:t>用程序偏好设置</a:t>
            </a:r>
            <a:endParaRPr lang="en-US" altLang="zh-CN" dirty="0" smtClean="0"/>
          </a:p>
          <a:p>
            <a:r>
              <a:rPr lang="zh-CN" altLang="en-US" dirty="0"/>
              <a:t>文</a:t>
            </a:r>
            <a:r>
              <a:rPr lang="zh-CN" altLang="en-US" dirty="0" smtClean="0"/>
              <a:t>件操作</a:t>
            </a:r>
            <a:endParaRPr lang="en-US" altLang="zh-CN" dirty="0" smtClean="0"/>
          </a:p>
          <a:p>
            <a:r>
              <a:rPr lang="zh-CN" altLang="en-US" dirty="0"/>
              <a:t>操作</a:t>
            </a:r>
            <a:r>
              <a:rPr lang="en-US" altLang="zh-CN" dirty="0" smtClean="0"/>
              <a:t>SQLite 3</a:t>
            </a:r>
            <a:r>
              <a:rPr lang="zh-CN" altLang="en-US" dirty="0" smtClean="0"/>
              <a:t>数据库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0237172"/>
      </p:ext>
    </p:extLst>
  </p:cSld>
  <p:clrMapOvr>
    <a:masterClrMapping/>
  </p:clrMapOvr>
  <p:transition xmlns:p14="http://schemas.microsoft.com/office/powerpoint/2010/main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888480" cy="1264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780928"/>
            <a:ext cx="5486400" cy="28956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1484075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基本文件操作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读取文件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写入文件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04" y="1989584"/>
            <a:ext cx="5600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96" y="3789039"/>
            <a:ext cx="59055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650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基本文件操作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文件的内容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5314286" cy="187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1740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err="1" smtClean="0"/>
              <a:t>plist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plist</a:t>
            </a:r>
            <a:r>
              <a:rPr lang="zh-CN" altLang="en-US" dirty="0" smtClean="0"/>
              <a:t>文档是以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格式存储的</a:t>
            </a:r>
            <a:r>
              <a:rPr lang="en-US" altLang="zh-CN" dirty="0" smtClean="0"/>
              <a:t>Key-Value</a:t>
            </a:r>
            <a:r>
              <a:rPr lang="zh-CN" altLang="en-US" dirty="0"/>
              <a:t>内容</a:t>
            </a:r>
            <a:r>
              <a:rPr lang="zh-CN" altLang="en-US" dirty="0" smtClean="0"/>
              <a:t>的文档</a:t>
            </a:r>
            <a:endParaRPr lang="en-US" altLang="zh-CN" dirty="0" smtClean="0"/>
          </a:p>
          <a:p>
            <a:r>
              <a:rPr lang="zh-CN" altLang="en-US" dirty="0" smtClean="0"/>
              <a:t>可以将</a:t>
            </a:r>
            <a:r>
              <a:rPr lang="en-US" altLang="zh-CN" dirty="0" err="1" smtClean="0"/>
              <a:t>plist</a:t>
            </a:r>
            <a:r>
              <a:rPr lang="zh-CN" altLang="en-US" dirty="0" smtClean="0"/>
              <a:t>文件作为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的只读资源，存放在应用程序编译后的</a:t>
            </a:r>
            <a:r>
              <a:rPr lang="en-US" altLang="zh-CN" dirty="0" smtClean="0"/>
              <a:t>.app</a:t>
            </a:r>
            <a:r>
              <a:rPr lang="zh-CN" altLang="en-US" dirty="0" smtClean="0"/>
              <a:t>中，也可以将其存放在</a:t>
            </a:r>
            <a:r>
              <a:rPr lang="en-US" altLang="zh-CN" dirty="0" smtClean="0"/>
              <a:t>Document</a:t>
            </a:r>
            <a:r>
              <a:rPr lang="zh-CN" altLang="en-US" dirty="0" smtClean="0"/>
              <a:t>文件夹中</a:t>
            </a:r>
            <a:endParaRPr lang="en-US" altLang="zh-CN" dirty="0" smtClean="0"/>
          </a:p>
          <a:p>
            <a:r>
              <a:rPr lang="en-US" altLang="zh-CN" dirty="0" err="1" smtClean="0"/>
              <a:t>plist</a:t>
            </a:r>
            <a:r>
              <a:rPr lang="zh-CN" altLang="en-US" dirty="0" smtClean="0"/>
              <a:t>文件以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方式读取和保存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7157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err="1" smtClean="0"/>
              <a:t>plist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2865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6420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err="1" smtClean="0"/>
              <a:t>plist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348572" cy="411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4235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操作</a:t>
            </a:r>
            <a:r>
              <a:rPr lang="en-US" altLang="zh-CN" dirty="0" smtClean="0"/>
              <a:t>SQLite 3</a:t>
            </a:r>
            <a:r>
              <a:rPr lang="zh-CN" altLang="en-US" dirty="0" smtClean="0"/>
              <a:t>数据库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9430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添加类库支持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504237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204864"/>
            <a:ext cx="31242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143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创建、打开数据库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6570663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793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执行添加、修改、删除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</a:t>
            </a:r>
            <a:r>
              <a:rPr lang="zh-CN" altLang="en-US" dirty="0" smtClean="0"/>
              <a:t>行构建的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执行带参数的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34908"/>
            <a:ext cx="47434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32048"/>
            <a:ext cx="59340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6283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执行数据查询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257143" cy="30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32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UIAlertView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100888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645024"/>
            <a:ext cx="27336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4719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19088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NSTimer</a:t>
            </a:r>
            <a:r>
              <a:rPr lang="zh-CN" altLang="en-US" dirty="0" smtClean="0"/>
              <a:t>实现动画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现控件的变形动画</a:t>
            </a:r>
            <a:endParaRPr lang="en-US" altLang="zh-CN" dirty="0" smtClean="0"/>
          </a:p>
          <a:p>
            <a:r>
              <a:rPr lang="zh-CN" altLang="en-US" dirty="0"/>
              <a:t>实</a:t>
            </a:r>
            <a:r>
              <a:rPr lang="zh-CN" altLang="en-US" dirty="0" smtClean="0"/>
              <a:t>现逐帧动画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3276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NSTimer</a:t>
            </a:r>
            <a:r>
              <a:rPr lang="zh-CN" altLang="en-US" dirty="0" smtClean="0"/>
              <a:t>实现动画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2578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461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NSTimer</a:t>
            </a:r>
            <a:r>
              <a:rPr lang="zh-CN" altLang="en-US" dirty="0"/>
              <a:t>实现动画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4330824" cy="4733925"/>
          </a:xfrm>
        </p:spPr>
        <p:txBody>
          <a:bodyPr/>
          <a:lstStyle/>
          <a:p>
            <a:r>
              <a:rPr lang="en-US" altLang="zh-CN" dirty="0" err="1" smtClean="0"/>
              <a:t>NSTimer</a:t>
            </a:r>
            <a:r>
              <a:rPr lang="zh-CN" altLang="en-US" dirty="0" smtClean="0"/>
              <a:t>回调一个方法，每间隔特定的时间，</a:t>
            </a:r>
            <a:r>
              <a:rPr lang="en-US" altLang="zh-CN" dirty="0" err="1" smtClean="0"/>
              <a:t>NSTimer</a:t>
            </a:r>
            <a:r>
              <a:rPr lang="zh-CN" altLang="en-US" dirty="0" smtClean="0"/>
              <a:t>会自动调用这个方法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3143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8572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实现控件的变形动</a:t>
            </a:r>
            <a:r>
              <a:rPr lang="zh-CN" altLang="en-US" dirty="0" smtClean="0"/>
              <a:t>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UIView</a:t>
            </a:r>
            <a:r>
              <a:rPr lang="zh-CN" altLang="en-US" dirty="0" smtClean="0"/>
              <a:t>所定义的静态的方法，实现动画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64904"/>
            <a:ext cx="5177143" cy="158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87406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实现控件的变形动画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平移动画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/>
              <a:t>旋转动画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 smtClean="0"/>
              <a:t>缩放动画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8" y="1412776"/>
            <a:ext cx="456247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8" y="2996952"/>
            <a:ext cx="438150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68" y="4581128"/>
            <a:ext cx="44577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4790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实现控件的变形动画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组合动画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44672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0782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实现逐帧动</a:t>
            </a:r>
            <a:r>
              <a:rPr lang="zh-CN" altLang="en-US" dirty="0" smtClean="0"/>
              <a:t>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3610744" cy="4733925"/>
          </a:xfrm>
        </p:spPr>
        <p:txBody>
          <a:bodyPr/>
          <a:lstStyle/>
          <a:p>
            <a:r>
              <a:rPr lang="zh-CN" altLang="en-US" dirty="0"/>
              <a:t>逐帧动</a:t>
            </a:r>
            <a:r>
              <a:rPr lang="zh-CN" altLang="en-US" dirty="0" smtClean="0"/>
              <a:t>画，即由多幅静态图片组成的一组，连续播放时，给人的感觉是动画效果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628800"/>
            <a:ext cx="45148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451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媒体播放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82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播放视频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添加附加的框架类库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11256"/>
            <a:ext cx="31242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7" y="2213229"/>
            <a:ext cx="41052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9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6707088" cy="868363"/>
          </a:xfrm>
        </p:spPr>
        <p:txBody>
          <a:bodyPr/>
          <a:lstStyle/>
          <a:p>
            <a:r>
              <a:rPr lang="zh-CN" altLang="en-US" dirty="0"/>
              <a:t>处</a:t>
            </a:r>
            <a:r>
              <a:rPr lang="zh-CN" altLang="en-US" dirty="0" smtClean="0"/>
              <a:t>理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的按钮点击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</a:t>
            </a:r>
            <a:r>
              <a:rPr lang="en-US" altLang="zh-CN" dirty="0" err="1" smtClean="0"/>
              <a:t>ViewControler</a:t>
            </a:r>
            <a:r>
              <a:rPr lang="zh-CN" altLang="en-US" dirty="0" smtClean="0"/>
              <a:t>实现</a:t>
            </a:r>
            <a:r>
              <a:rPr lang="en-US" altLang="zh-CN" dirty="0" err="1" smtClean="0"/>
              <a:t>UIAlertViewDelegate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pPr lvl="1"/>
            <a:r>
              <a:rPr lang="zh-CN" altLang="en-US" dirty="0"/>
              <a:t>实</a:t>
            </a:r>
            <a:r>
              <a:rPr lang="zh-CN" altLang="en-US" dirty="0" smtClean="0"/>
              <a:t>现协议中定义的方法，以处理</a:t>
            </a:r>
            <a:r>
              <a:rPr lang="en-US" altLang="zh-CN" dirty="0" err="1" smtClean="0"/>
              <a:t>UIAlertView</a:t>
            </a:r>
            <a:r>
              <a:rPr lang="zh-CN" altLang="en-US" dirty="0" smtClean="0"/>
              <a:t>的相应按钮点击处理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73015"/>
            <a:ext cx="6557963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1040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播放视频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00175"/>
            <a:ext cx="7988572" cy="486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9308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调用系统应用程序</a:t>
            </a:r>
          </a:p>
        </p:txBody>
      </p:sp>
    </p:spTree>
    <p:extLst>
      <p:ext uri="{BB962C8B-B14F-4D97-AF65-F5344CB8AC3E}">
        <p14:creationId xmlns:p14="http://schemas.microsoft.com/office/powerpoint/2010/main" val="20943338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</a:t>
            </a:r>
            <a:r>
              <a:rPr lang="zh-CN" altLang="en-US" dirty="0" smtClean="0"/>
              <a:t>用系统应用程序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IOS</a:t>
            </a:r>
            <a:r>
              <a:rPr lang="zh-CN" altLang="en-US" dirty="0" smtClean="0"/>
              <a:t>不支持直接从底层操作系统，例如打电话、发短信、</a:t>
            </a:r>
            <a:r>
              <a:rPr lang="en-US" altLang="zh-CN" dirty="0" smtClean="0"/>
              <a:t>Email</a:t>
            </a:r>
          </a:p>
          <a:p>
            <a:r>
              <a:rPr lang="zh-CN" altLang="en-US" dirty="0" smtClean="0"/>
              <a:t>可以调用系统内置的应用程序实现相关功能的操作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3101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调用系统应用程序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977144" cy="540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8978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调用系统图片库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4762872" cy="4733925"/>
          </a:xfrm>
        </p:spPr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err="1" smtClean="0"/>
              <a:t>MediaPlayer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MobileCoreService</a:t>
            </a:r>
            <a:r>
              <a:rPr lang="zh-CN" altLang="en-US" dirty="0" smtClean="0"/>
              <a:t>两个系统框架库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0768"/>
            <a:ext cx="311467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55435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300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0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6779096" cy="868363"/>
          </a:xfrm>
        </p:spPr>
        <p:txBody>
          <a:bodyPr/>
          <a:lstStyle/>
          <a:p>
            <a:r>
              <a:rPr lang="zh-CN" altLang="en-US" dirty="0"/>
              <a:t>处理</a:t>
            </a:r>
            <a:r>
              <a:rPr lang="en-US" altLang="zh-CN" dirty="0" err="1"/>
              <a:t>AlertView</a:t>
            </a:r>
            <a:r>
              <a:rPr lang="zh-CN" altLang="en-US" dirty="0"/>
              <a:t>的按钮点击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方法中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参数判断是哪一个</a:t>
            </a:r>
            <a:r>
              <a:rPr lang="en-US" altLang="zh-CN" dirty="0" err="1" smtClean="0"/>
              <a:t>UIAlertView</a:t>
            </a:r>
            <a:r>
              <a:rPr lang="zh-CN" altLang="en-US" dirty="0" smtClean="0"/>
              <a:t>对象引发的事件</a:t>
            </a:r>
            <a:endParaRPr lang="en-US" altLang="zh-CN" dirty="0" smtClean="0"/>
          </a:p>
          <a:p>
            <a:pPr lvl="1"/>
            <a:r>
              <a:rPr lang="zh-CN" altLang="en-US" dirty="0"/>
              <a:t>通</a:t>
            </a:r>
            <a:r>
              <a:rPr lang="zh-CN" altLang="en-US" dirty="0" smtClean="0"/>
              <a:t>过</a:t>
            </a:r>
            <a:r>
              <a:rPr lang="en-US" altLang="zh-CN" dirty="0" err="1" smtClean="0"/>
              <a:t>buttonIndex</a:t>
            </a:r>
            <a:r>
              <a:rPr lang="zh-CN" altLang="en-US" dirty="0" smtClean="0"/>
              <a:t>参数判断是点击哪一个按钮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645024"/>
            <a:ext cx="58102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81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ActionSheet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ActionSheet</a:t>
            </a:r>
            <a:r>
              <a:rPr lang="zh-CN" altLang="en-US" dirty="0" smtClean="0"/>
              <a:t>与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类似，也是提供用户交互的一种手段，但与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的区别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ActionSheet</a:t>
            </a:r>
            <a:r>
              <a:rPr lang="zh-CN" altLang="en-US" dirty="0" smtClean="0"/>
              <a:t>只有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，没有文本内容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ActionSheet</a:t>
            </a:r>
            <a:r>
              <a:rPr lang="zh-CN" altLang="en-US" dirty="0" smtClean="0"/>
              <a:t>提供了一个</a:t>
            </a:r>
            <a:r>
              <a:rPr lang="en-US" altLang="zh-CN" dirty="0" err="1" smtClean="0"/>
              <a:t>DestructButton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ActionSheet</a:t>
            </a:r>
            <a:r>
              <a:rPr lang="zh-CN" altLang="en-US" dirty="0" smtClean="0"/>
              <a:t>显示在屏幕的下方，而</a:t>
            </a:r>
            <a:r>
              <a:rPr lang="en-US" altLang="zh-CN" dirty="0" err="1" smtClean="0"/>
              <a:t>AlertView</a:t>
            </a:r>
            <a:r>
              <a:rPr lang="zh-CN" altLang="en-US" dirty="0" smtClean="0"/>
              <a:t>显示在屏幕的中间</a:t>
            </a:r>
            <a:endParaRPr lang="en-US" altLang="zh-CN" dirty="0" smtClean="0"/>
          </a:p>
          <a:p>
            <a:r>
              <a:rPr lang="zh-CN" altLang="en-US" dirty="0"/>
              <a:t>处</a:t>
            </a:r>
            <a:r>
              <a:rPr lang="zh-CN" altLang="en-US" dirty="0" smtClean="0"/>
              <a:t>理</a:t>
            </a:r>
            <a:r>
              <a:rPr lang="en-US" altLang="zh-CN" dirty="0" err="1" smtClean="0"/>
              <a:t>ActionSheet</a:t>
            </a:r>
            <a:r>
              <a:rPr lang="zh-CN" altLang="en-US" dirty="0" smtClean="0"/>
              <a:t>各按钮的点击事件，需要使用</a:t>
            </a:r>
            <a:r>
              <a:rPr lang="en-US" altLang="zh-CN" dirty="0" err="1" smtClean="0"/>
              <a:t>ActionSheetDelegate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pPr lvl="1"/>
            <a:r>
              <a:rPr lang="zh-CN" altLang="en-US" dirty="0"/>
              <a:t>使</a:t>
            </a:r>
            <a:r>
              <a:rPr lang="zh-CN" altLang="en-US" dirty="0" smtClean="0"/>
              <a:t>用协议中的</a:t>
            </a:r>
            <a:r>
              <a:rPr lang="en-US" altLang="zh-CN" dirty="0" err="1" smtClean="0"/>
              <a:t>actionSheet</a:t>
            </a:r>
            <a:r>
              <a:rPr lang="zh-CN" altLang="en-US" dirty="0" smtClean="0"/>
              <a:t>方法处理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44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ActionSheet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058025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2976"/>
            <a:ext cx="31527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995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ActionSheet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1437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2976"/>
            <a:ext cx="31527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51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视图控制器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50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项目模板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3723184" cy="1990725"/>
          </a:xfrm>
        </p:spPr>
        <p:txBody>
          <a:bodyPr/>
          <a:lstStyle/>
          <a:p>
            <a:r>
              <a:rPr lang="en-US" altLang="zh-CN" dirty="0" smtClean="0"/>
              <a:t>View-based</a:t>
            </a:r>
          </a:p>
          <a:p>
            <a:r>
              <a:rPr lang="en-US" altLang="zh-CN" dirty="0" smtClean="0"/>
              <a:t>Window-based</a:t>
            </a:r>
          </a:p>
          <a:p>
            <a:r>
              <a:rPr lang="en-US" altLang="zh-CN" dirty="0" smtClean="0"/>
              <a:t>Navigation-based</a:t>
            </a:r>
          </a:p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463317"/>
            <a:ext cx="67056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72000" y="1438275"/>
            <a:ext cx="3723184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zh-CN" dirty="0" smtClean="0"/>
              <a:t>Split View-based</a:t>
            </a:r>
          </a:p>
          <a:p>
            <a:r>
              <a:rPr lang="en-US" altLang="zh-CN" dirty="0" smtClean="0"/>
              <a:t>Tab Bar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99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View-based Application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View-based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是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IPad</a:t>
            </a:r>
            <a:r>
              <a:rPr lang="zh-CN" altLang="en-US" dirty="0" smtClean="0"/>
              <a:t>开发中常使用的一种页面布局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及</a:t>
            </a:r>
            <a:r>
              <a:rPr lang="en-US" altLang="zh-CN" dirty="0" err="1" smtClean="0"/>
              <a:t>ViewControler</a:t>
            </a:r>
            <a:r>
              <a:rPr lang="zh-CN" altLang="en-US" dirty="0" smtClean="0"/>
              <a:t>为基础</a:t>
            </a:r>
            <a:endParaRPr lang="en-US" altLang="zh-CN" dirty="0" smtClean="0"/>
          </a:p>
          <a:p>
            <a:r>
              <a:rPr lang="zh-CN" altLang="en-US" dirty="0" smtClean="0"/>
              <a:t>每一个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显示一个页面内容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26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endParaRPr lang="en-US" altLang="zh-CN" dirty="0" smtClean="0"/>
          </a:p>
          <a:p>
            <a:r>
              <a:rPr lang="zh-CN" altLang="en-US" dirty="0" smtClean="0"/>
              <a:t>媒体播放</a:t>
            </a:r>
            <a:endParaRPr lang="en-US" altLang="zh-CN" dirty="0" smtClean="0"/>
          </a:p>
          <a:p>
            <a:r>
              <a:rPr lang="zh-CN" altLang="en-US" dirty="0"/>
              <a:t>调</a:t>
            </a:r>
            <a:r>
              <a:rPr lang="zh-CN" altLang="en-US" dirty="0" smtClean="0"/>
              <a:t>用系统应用程序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020998"/>
      </p:ext>
    </p:extLst>
  </p:cSld>
  <p:clrMapOvr>
    <a:masterClrMapping/>
  </p:clrMapOvr>
  <p:transition xmlns:p14="http://schemas.microsoft.com/office/powerpoint/2010/main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View-based App</a:t>
            </a:r>
            <a:r>
              <a:rPr lang="zh-CN" altLang="en-US" dirty="0" smtClean="0"/>
              <a:t>结构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80" y="1556792"/>
            <a:ext cx="3860800" cy="44831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971600" y="2181683"/>
            <a:ext cx="2880320" cy="432048"/>
          </a:xfrm>
          <a:prstGeom prst="wedgeRoundRectCallout">
            <a:avLst>
              <a:gd name="adj1" fmla="val 100340"/>
              <a:gd name="adj2" fmla="val -121889"/>
              <a:gd name="adj3" fmla="val 16667"/>
            </a:avLst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123357" y="2550107"/>
            <a:ext cx="1288403" cy="302829"/>
          </a:xfrm>
          <a:prstGeom prst="wedgeRoundRectCallout">
            <a:avLst>
              <a:gd name="adj1" fmla="val 275323"/>
              <a:gd name="adj2" fmla="val -1459"/>
              <a:gd name="adj3" fmla="val 16667"/>
            </a:avLst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971600" y="2780928"/>
            <a:ext cx="3168352" cy="720080"/>
          </a:xfrm>
          <a:prstGeom prst="wedgeRoundRectCallout">
            <a:avLst>
              <a:gd name="adj1" fmla="val 85706"/>
              <a:gd name="adj2" fmla="val 65907"/>
              <a:gd name="adj3" fmla="val 16667"/>
            </a:avLst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1143281" y="4293096"/>
            <a:ext cx="1288403" cy="302829"/>
          </a:xfrm>
          <a:prstGeom prst="wedgeRoundRectCallout">
            <a:avLst>
              <a:gd name="adj1" fmla="val 271324"/>
              <a:gd name="adj2" fmla="val 194173"/>
              <a:gd name="adj3" fmla="val 16667"/>
            </a:avLst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143281" y="3646927"/>
            <a:ext cx="2492615" cy="302829"/>
          </a:xfrm>
          <a:prstGeom prst="wedgeRoundRectCallout">
            <a:avLst>
              <a:gd name="adj1" fmla="val 115702"/>
              <a:gd name="adj2" fmla="val 172908"/>
              <a:gd name="adj3" fmla="val 16667"/>
            </a:avLst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170080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关于整个应用程序控制的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Delegate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53743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关于整个应用程序对应的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Windows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对象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237" y="350100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一个显示具体内容的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View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及</a:t>
            </a:r>
            <a:r>
              <a:rPr lang="en-US" altLang="zh-CN" sz="1400" dirty="0" err="1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ViewControler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237" y="415982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关于整个应用程序的配置文件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4237" y="494116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宋体" pitchFamily="2" charset="-122"/>
                <a:ea typeface="宋体" pitchFamily="2" charset="-122"/>
              </a:rPr>
              <a:t>应用程序的入口点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94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在多个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间相互切换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添加一个新的</a:t>
            </a:r>
            <a:r>
              <a:rPr lang="en-US" altLang="zh-CN" dirty="0" smtClean="0"/>
              <a:t>View</a:t>
            </a:r>
          </a:p>
          <a:p>
            <a:pPr lvl="1"/>
            <a:r>
              <a:rPr lang="zh-CN" altLang="en-US" dirty="0"/>
              <a:t>选</a:t>
            </a:r>
            <a:r>
              <a:rPr lang="zh-CN" altLang="en-US" dirty="0" smtClean="0"/>
              <a:t>择</a:t>
            </a:r>
            <a:r>
              <a:rPr lang="en-US" altLang="zh-CN" dirty="0" err="1" smtClean="0"/>
              <a:t>UIViewControler</a:t>
            </a:r>
            <a:r>
              <a:rPr lang="en-US" altLang="zh-CN" dirty="0" smtClean="0"/>
              <a:t> subclass</a:t>
            </a:r>
            <a:r>
              <a:rPr lang="zh-CN" altLang="en-US" dirty="0" smtClean="0"/>
              <a:t>模板</a:t>
            </a:r>
            <a:endParaRPr lang="en-US" altLang="zh-CN" dirty="0" smtClean="0"/>
          </a:p>
          <a:p>
            <a:pPr lvl="1"/>
            <a:r>
              <a:rPr lang="zh-CN" altLang="en-US" dirty="0"/>
              <a:t>创</a:t>
            </a:r>
            <a:r>
              <a:rPr lang="zh-CN" altLang="en-US" dirty="0" smtClean="0"/>
              <a:t>建带</a:t>
            </a:r>
            <a:r>
              <a:rPr lang="en-US" altLang="zh-CN" dirty="0" smtClean="0"/>
              <a:t>XIB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及</a:t>
            </a:r>
            <a:r>
              <a:rPr lang="en-US" altLang="zh-CN" dirty="0" err="1" smtClean="0"/>
              <a:t>ViewControler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66960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576" y="5313412"/>
            <a:ext cx="49339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79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在多个</a:t>
            </a:r>
            <a:r>
              <a:rPr lang="en-US" altLang="zh-CN" dirty="0"/>
              <a:t>View</a:t>
            </a:r>
            <a:r>
              <a:rPr lang="zh-CN" altLang="en-US" dirty="0"/>
              <a:t>间相互切换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在主视图中切换至新的视图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在新视图中切换回主视图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5723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39719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434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动画显示切换效果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558088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261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Split View-based App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Splite</a:t>
            </a:r>
            <a:r>
              <a:rPr lang="en-US" altLang="zh-CN" dirty="0" smtClean="0"/>
              <a:t> View-based Application</a:t>
            </a:r>
            <a:r>
              <a:rPr lang="zh-CN" altLang="en-US" dirty="0" smtClean="0"/>
              <a:t>是基于</a:t>
            </a:r>
            <a:r>
              <a:rPr lang="en-US" altLang="zh-CN" dirty="0" err="1" smtClean="0"/>
              <a:t>IPad</a:t>
            </a:r>
            <a:r>
              <a:rPr lang="zh-CN" altLang="en-US" dirty="0" smtClean="0"/>
              <a:t>的一种视图模式，以分割方式在同一屏幕上显示多个区域（多个视图）</a:t>
            </a:r>
            <a:endParaRPr lang="en-US" altLang="zh-CN" dirty="0" smtClean="0"/>
          </a:p>
          <a:p>
            <a:r>
              <a:rPr lang="zh-CN" altLang="en-US" dirty="0"/>
              <a:t>视</a:t>
            </a:r>
            <a:r>
              <a:rPr lang="zh-CN" altLang="en-US" dirty="0" smtClean="0"/>
              <a:t>图与视图控制器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RootViewController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根视图的控制器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DetailViewController</a:t>
            </a:r>
            <a:endParaRPr lang="en-US" altLang="zh-CN" dirty="0" smtClean="0"/>
          </a:p>
          <a:p>
            <a:pPr lvl="2"/>
            <a:r>
              <a:rPr lang="zh-CN" altLang="en-US" dirty="0"/>
              <a:t>详</a:t>
            </a:r>
            <a:r>
              <a:rPr lang="zh-CN" altLang="en-US" dirty="0" smtClean="0"/>
              <a:t>细视图的控制器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DetailView</a:t>
            </a:r>
            <a:endParaRPr lang="en-US" altLang="zh-CN" dirty="0" smtClean="0"/>
          </a:p>
          <a:p>
            <a:pPr lvl="2"/>
            <a:r>
              <a:rPr lang="zh-CN" altLang="en-US" dirty="0"/>
              <a:t>详</a:t>
            </a:r>
            <a:r>
              <a:rPr lang="zh-CN" altLang="en-US" dirty="0" smtClean="0"/>
              <a:t>细视图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12976"/>
            <a:ext cx="3474720" cy="259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79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根视图控制器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一个继承于</a:t>
            </a:r>
            <a:r>
              <a:rPr lang="en-US" altLang="zh-CN" dirty="0" err="1" smtClean="0"/>
              <a:t>UITableViewController</a:t>
            </a:r>
            <a:r>
              <a:rPr lang="zh-CN" altLang="en-US" dirty="0" smtClean="0"/>
              <a:t>的视图控制器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err="1" smtClean="0"/>
              <a:t>TableView</a:t>
            </a:r>
            <a:r>
              <a:rPr lang="zh-CN" altLang="en-US" dirty="0" smtClean="0"/>
              <a:t>显示根视图的各项，点击其中一项，在详细视图中显示其内容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6766560" cy="19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92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根视图控制器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viewDidLoad</a:t>
            </a:r>
            <a:r>
              <a:rPr lang="zh-CN" altLang="en-US" dirty="0" smtClean="0"/>
              <a:t>中加载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中的要载入的内容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6732270" cy="276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51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根视图控制器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08583"/>
            <a:ext cx="7543800" cy="34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1187624" y="1713780"/>
            <a:ext cx="2448272" cy="360040"/>
          </a:xfrm>
          <a:prstGeom prst="roundRect">
            <a:avLst/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67056" y="4090044"/>
            <a:ext cx="5421167" cy="360040"/>
          </a:xfrm>
          <a:prstGeom prst="roundRect">
            <a:avLst/>
          </a:prstGeom>
          <a:noFill/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4923401"/>
            <a:ext cx="7395210" cy="117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51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</a:t>
            </a:r>
            <a:r>
              <a:rPr lang="zh-CN" altLang="en-US" dirty="0" smtClean="0"/>
              <a:t>细视图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在详细视图对应的</a:t>
            </a:r>
            <a:r>
              <a:rPr lang="en-US" altLang="zh-CN" dirty="0" smtClean="0"/>
              <a:t>XIB</a:t>
            </a:r>
            <a:r>
              <a:rPr lang="zh-CN" altLang="en-US" dirty="0" smtClean="0"/>
              <a:t>中，定义详细视图中所使用的控件及位置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32856"/>
            <a:ext cx="379095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823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详细视图控制器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设置详细视图所显示的内容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648081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28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83768" y="2819400"/>
            <a:ext cx="6355432" cy="1470025"/>
          </a:xfrm>
        </p:spPr>
        <p:txBody>
          <a:bodyPr/>
          <a:lstStyle/>
          <a:p>
            <a:r>
              <a:rPr lang="en-US" altLang="zh-CN" dirty="0" smtClean="0"/>
              <a:t>IPhone4</a:t>
            </a:r>
            <a:r>
              <a:rPr lang="zh-CN" altLang="en-US" dirty="0" smtClean="0"/>
              <a:t>程序开发概述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560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Split View-based App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3434506" cy="444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276872"/>
            <a:ext cx="53625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69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Tab Bar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Tab Bar</a:t>
            </a:r>
            <a:r>
              <a:rPr lang="zh-CN" altLang="en-US" dirty="0" smtClean="0"/>
              <a:t>应用程序，以</a:t>
            </a:r>
            <a:r>
              <a:rPr lang="en-US" altLang="zh-CN" dirty="0" smtClean="0"/>
              <a:t>Tab</a:t>
            </a:r>
            <a:r>
              <a:rPr lang="zh-CN" altLang="en-US" dirty="0" smtClean="0"/>
              <a:t>形式展开多个</a:t>
            </a:r>
            <a:r>
              <a:rPr lang="en-US" altLang="zh-CN" dirty="0" smtClean="0"/>
              <a:t>View</a:t>
            </a:r>
          </a:p>
          <a:p>
            <a:r>
              <a:rPr lang="zh-CN" altLang="en-US" dirty="0" smtClean="0"/>
              <a:t>其应用程序结构：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MainWindow.xib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主窗体的视图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XXXView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某一子视图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XXXViewController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某一子视图的控制器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789040"/>
            <a:ext cx="2617470" cy="180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353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添加一个新</a:t>
            </a:r>
            <a:r>
              <a:rPr lang="en-US" altLang="zh-CN" dirty="0" smtClean="0"/>
              <a:t>Tab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添加一个新的视图及视图控制器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MainWindow</a:t>
            </a:r>
            <a:r>
              <a:rPr lang="zh-CN" altLang="en-US" dirty="0" smtClean="0"/>
              <a:t>中添加一个</a:t>
            </a:r>
            <a:r>
              <a:rPr lang="en-US" altLang="zh-CN" dirty="0" err="1" smtClean="0"/>
              <a:t>TabBarItem</a:t>
            </a:r>
            <a:endParaRPr lang="en-US" altLang="zh-CN" dirty="0" smtClean="0"/>
          </a:p>
          <a:p>
            <a:r>
              <a:rPr lang="zh-CN" altLang="en-US" dirty="0"/>
              <a:t>关</a:t>
            </a:r>
            <a:r>
              <a:rPr lang="zh-CN" altLang="en-US" dirty="0" smtClean="0"/>
              <a:t>联这个</a:t>
            </a:r>
            <a:r>
              <a:rPr lang="en-US" altLang="zh-CN" dirty="0" err="1" smtClean="0"/>
              <a:t>TabBarItem</a:t>
            </a:r>
            <a:r>
              <a:rPr lang="zh-CN" altLang="en-US" dirty="0"/>
              <a:t>对</a:t>
            </a:r>
            <a:r>
              <a:rPr lang="zh-CN" altLang="en-US" dirty="0" smtClean="0"/>
              <a:t>应的视图及控制器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2994660" cy="252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544076"/>
            <a:ext cx="300609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2123728" y="4077072"/>
            <a:ext cx="1872208" cy="360040"/>
          </a:xfrm>
          <a:prstGeom prst="roundRect">
            <a:avLst/>
          </a:prstGeom>
          <a:noFill/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580111" y="4475991"/>
            <a:ext cx="1997977" cy="360040"/>
          </a:xfrm>
          <a:prstGeom prst="roundRect">
            <a:avLst/>
          </a:prstGeom>
          <a:noFill/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88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</a:t>
            </a:r>
            <a:r>
              <a:rPr lang="zh-CN" altLang="en-US" dirty="0" smtClean="0"/>
              <a:t>改</a:t>
            </a:r>
            <a:r>
              <a:rPr lang="en-US" altLang="zh-CN" dirty="0" err="1" smtClean="0"/>
              <a:t>TabBarItem</a:t>
            </a:r>
            <a:r>
              <a:rPr lang="zh-CN" altLang="en-US" dirty="0" smtClean="0"/>
              <a:t>的图标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更改其成为系统图标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自定义图标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32855"/>
            <a:ext cx="2994660" cy="250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2411760" y="2924944"/>
            <a:ext cx="1872208" cy="360040"/>
          </a:xfrm>
          <a:prstGeom prst="roundRect">
            <a:avLst/>
          </a:prstGeom>
          <a:noFill/>
          <a:ln/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2132855"/>
            <a:ext cx="2045970" cy="266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301" y="5085184"/>
            <a:ext cx="2994660" cy="130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426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Tab Bar Application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12776"/>
            <a:ext cx="3162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526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Navigation-based App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结合</a:t>
            </a:r>
            <a:r>
              <a:rPr lang="en-US" altLang="zh-CN" dirty="0" err="1" smtClean="0"/>
              <a:t>TableView</a:t>
            </a:r>
            <a:r>
              <a:rPr lang="zh-CN" altLang="en-US" dirty="0" smtClean="0"/>
              <a:t>、导航档及多个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组成的复合视图控制器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8" y="2708920"/>
            <a:ext cx="2537460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32" y="2716540"/>
            <a:ext cx="2522220" cy="374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514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98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Windows-Based App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View-Based</a:t>
            </a:r>
            <a:r>
              <a:rPr lang="zh-CN" altLang="en-US" dirty="0" smtClean="0"/>
              <a:t>等视图控制器的基础架构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为基础，手动添加并绑定其他的视图控制器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97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基本控件操作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0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简单基础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UILabel</a:t>
            </a:r>
          </a:p>
          <a:p>
            <a:r>
              <a:rPr lang="en-US" altLang="zh-CN" dirty="0"/>
              <a:t>UIButton</a:t>
            </a:r>
          </a:p>
          <a:p>
            <a:r>
              <a:rPr lang="en-US" altLang="zh-CN" dirty="0"/>
              <a:t>UISlider</a:t>
            </a:r>
          </a:p>
          <a:p>
            <a:r>
              <a:rPr lang="en-US" altLang="zh-CN" dirty="0"/>
              <a:t>UIActivityIndicatorView</a:t>
            </a:r>
          </a:p>
          <a:p>
            <a:r>
              <a:rPr lang="en-US" altLang="zh-CN" dirty="0"/>
              <a:t>UIProgressView</a:t>
            </a:r>
          </a:p>
          <a:p>
            <a:r>
              <a:rPr lang="en-US" altLang="zh-CN" dirty="0"/>
              <a:t>UISegmentedControl</a:t>
            </a:r>
          </a:p>
          <a:p>
            <a:r>
              <a:rPr lang="en-US" altLang="zh-CN" dirty="0"/>
              <a:t>UISwitch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7735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控件用来显示单行文本，并可以接收用户输入</a:t>
            </a:r>
            <a:endParaRPr lang="en-US" altLang="zh-CN" dirty="0" smtClean="0"/>
          </a:p>
          <a:p>
            <a:r>
              <a:rPr lang="zh-CN" altLang="en-US" dirty="0"/>
              <a:t>常</a:t>
            </a:r>
            <a:r>
              <a:rPr lang="zh-CN" altLang="en-US" dirty="0" smtClean="0"/>
              <a:t>规属性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289179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34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560840" cy="51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9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与显示键盘及输入相关的属性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Capitalization</a:t>
            </a:r>
            <a:br>
              <a:rPr lang="en-US" altLang="zh-CN" dirty="0" smtClean="0"/>
            </a:br>
            <a:r>
              <a:rPr lang="zh-CN" altLang="en-US" dirty="0" smtClean="0"/>
              <a:t>不自动转换大写字母，或是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按单词、句子首字母转换，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或全部转换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Correction</a:t>
            </a:r>
            <a:br>
              <a:rPr lang="en-US" altLang="zh-CN" dirty="0" smtClean="0"/>
            </a:br>
            <a:r>
              <a:rPr lang="zh-CN" altLang="en-US" dirty="0" smtClean="0"/>
              <a:t>是否自动检查拼写错误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2856"/>
            <a:ext cx="2891790" cy="18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056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与显示键盘及输入相关的属性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Keyboard</a:t>
            </a:r>
            <a:br>
              <a:rPr lang="en-US" altLang="zh-CN" dirty="0" smtClean="0"/>
            </a:br>
            <a:r>
              <a:rPr lang="zh-CN" altLang="en-US" dirty="0" smtClean="0"/>
              <a:t>显示的键盘的布局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2" y="1988840"/>
            <a:ext cx="2891790" cy="18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08" y="2780928"/>
            <a:ext cx="2148840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08" y="4570864"/>
            <a:ext cx="2514600" cy="182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70864"/>
            <a:ext cx="2674858" cy="182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70864"/>
            <a:ext cx="2659245" cy="182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036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与显示键盘及输入相关的属性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Appearance</a:t>
            </a:r>
            <a:br>
              <a:rPr lang="en-US" altLang="zh-CN" dirty="0" smtClean="0"/>
            </a:br>
            <a:r>
              <a:rPr lang="zh-CN" altLang="en-US" dirty="0" smtClean="0"/>
              <a:t>显示的键盘的布局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ReturnKey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在键盘中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键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显示的内容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192" y="1988840"/>
            <a:ext cx="2891790" cy="18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70864"/>
            <a:ext cx="2659245" cy="182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84983"/>
            <a:ext cx="1874520" cy="218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70865"/>
            <a:ext cx="2671064" cy="182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944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TextField</a:t>
            </a:r>
            <a:r>
              <a:rPr lang="zh-CN" altLang="en-US" dirty="0" smtClean="0"/>
              <a:t>控件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与显示键盘及输入相关的属性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Auto-enable Return Key</a:t>
            </a:r>
            <a:br>
              <a:rPr lang="en-US" altLang="zh-CN" dirty="0" smtClean="0"/>
            </a:br>
            <a:r>
              <a:rPr lang="zh-CN" altLang="en-US" dirty="0" smtClean="0"/>
              <a:t>是否自动启用</a:t>
            </a:r>
            <a:r>
              <a:rPr lang="en-US" altLang="zh-CN" dirty="0" err="1" smtClean="0"/>
              <a:t>ReturnKey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默认不启用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Secure</a:t>
            </a:r>
            <a:br>
              <a:rPr lang="en-US" altLang="zh-CN" dirty="0" smtClean="0"/>
            </a:br>
            <a:r>
              <a:rPr lang="zh-CN" altLang="en-US" dirty="0" smtClean="0"/>
              <a:t>是否将显示的文本以密码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字符显示，通常启用此属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性将</a:t>
            </a:r>
            <a:r>
              <a:rPr lang="en-US" altLang="zh-CN" dirty="0" err="1" smtClean="0"/>
              <a:t>TextField</a:t>
            </a:r>
            <a:r>
              <a:rPr lang="zh-CN" altLang="en-US" dirty="0" smtClean="0"/>
              <a:t>作为密码输入框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2856"/>
            <a:ext cx="2891790" cy="1817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11" y="5326360"/>
            <a:ext cx="3314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214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关闭键盘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设置</a:t>
            </a:r>
            <a:r>
              <a:rPr lang="en-US" altLang="zh-CN" sz="2800" dirty="0" err="1" smtClean="0"/>
              <a:t>TextField</a:t>
            </a:r>
            <a:r>
              <a:rPr lang="zh-CN" altLang="en-US" sz="2800" dirty="0" smtClean="0"/>
              <a:t>的</a:t>
            </a:r>
            <a:r>
              <a:rPr lang="en-US" altLang="zh-CN" sz="2800" dirty="0"/>
              <a:t>Auto-enable Return </a:t>
            </a:r>
            <a:r>
              <a:rPr lang="en-US" altLang="zh-CN" sz="2800" dirty="0" smtClean="0"/>
              <a:t>Key</a:t>
            </a:r>
            <a:r>
              <a:rPr lang="zh-CN" altLang="en-US" sz="2800" dirty="0" smtClean="0"/>
              <a:t>属性为选中</a:t>
            </a:r>
            <a:endParaRPr lang="en-US" altLang="zh-CN" sz="2800" dirty="0" smtClean="0"/>
          </a:p>
          <a:p>
            <a:r>
              <a:rPr lang="zh-CN" altLang="en-US" sz="2800" dirty="0"/>
              <a:t>绑</a:t>
            </a:r>
            <a:r>
              <a:rPr lang="zh-CN" altLang="en-US" sz="2800" dirty="0" smtClean="0"/>
              <a:t>定</a:t>
            </a:r>
            <a:r>
              <a:rPr lang="en-US" altLang="zh-CN" sz="2800" dirty="0" smtClean="0"/>
              <a:t>Did End On Exit</a:t>
            </a:r>
            <a:r>
              <a:rPr lang="zh-CN" altLang="en-US" sz="2800" dirty="0" smtClean="0"/>
              <a:t>事件</a:t>
            </a:r>
            <a:endParaRPr lang="en-US" altLang="zh-CN" sz="2800" dirty="0" smtClean="0"/>
          </a:p>
          <a:p>
            <a:r>
              <a:rPr lang="zh-CN" altLang="en-US" sz="2800" dirty="0" smtClean="0"/>
              <a:t>在事件处理中</a:t>
            </a:r>
            <a:endParaRPr lang="zh-CN" altLang="en-US" sz="2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52936"/>
            <a:ext cx="4511205" cy="374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57192"/>
            <a:ext cx="4034790" cy="53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62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编码改变键盘状态</a:t>
            </a:r>
            <a:endParaRPr lang="zh-CN" alt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493776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5417820" cy="845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15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ScrollView控件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ScrollView</a:t>
            </a:r>
            <a:r>
              <a:rPr lang="zh-CN" altLang="en-US" dirty="0" smtClean="0"/>
              <a:t>控件作为一个容器，当内部的</a:t>
            </a:r>
            <a:r>
              <a:rPr lang="en-US" altLang="zh-CN" dirty="0" err="1" smtClean="0"/>
              <a:t>ContentSize</a:t>
            </a:r>
            <a:r>
              <a:rPr lang="zh-CN" altLang="en-US" dirty="0" smtClean="0"/>
              <a:t>大于其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FrameSize</a:t>
            </a:r>
            <a:r>
              <a:rPr lang="zh-CN" altLang="en-US" dirty="0" smtClean="0"/>
              <a:t>时，自动显示滚动条，支持内部控件的滚动显示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7269480" cy="20269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7792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ScrollView控件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6080760" cy="2286000"/>
          </a:xfrm>
          <a:prstGeom prst="rect">
            <a:avLst/>
          </a:prstGeom>
          <a:ln>
            <a:solidFill>
              <a:srgbClr val="17375E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68960"/>
            <a:ext cx="2459971" cy="3674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5" y="3068960"/>
            <a:ext cx="2463385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61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ScrollView与Keyboard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定义在Keyboard打开时，自动收缩Scroll-View</a:t>
            </a:r>
            <a:endParaRPr lang="en-US" dirty="0" smtClean="0"/>
          </a:p>
          <a:p>
            <a:r>
              <a:rPr lang="en-US" dirty="0" err="1" smtClean="0"/>
              <a:t>注册各TextField的事件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 err="1" smtClean="0"/>
              <a:t>注意，对每一个文本框，均应在XIB中右键绑定其Delegate到File’s</a:t>
            </a:r>
            <a:r>
              <a:rPr lang="en-US" dirty="0" smtClean="0"/>
              <a:t> </a:t>
            </a:r>
            <a:r>
              <a:rPr lang="en-US" dirty="0" err="1" smtClean="0"/>
              <a:t>Owner上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140968"/>
            <a:ext cx="5651500" cy="25527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1349416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添加键盘事件的通知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键盘事件产生后对应的处理代码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6949440" cy="367284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3809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6616700" cy="204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988840"/>
            <a:ext cx="3860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2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添加键盘事件的通知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键盘事件产生后对应的处理代码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7543800" cy="3708400"/>
          </a:xfrm>
          <a:prstGeom prst="rect">
            <a:avLst/>
          </a:prstGeom>
          <a:ln>
            <a:solidFill>
              <a:srgbClr val="17375E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71600" y="594928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keyboardDidHide方法与Show类似，将-=更改为+=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添加键盘事件的通知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注册键盘通知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7480300" cy="35433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3020745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添加键盘事件的通知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注销键盘事件的通知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7785100" cy="19304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4117392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ScrollView与Keyboard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68760"/>
            <a:ext cx="3487755" cy="5199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268760"/>
            <a:ext cx="349187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99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UIPageControl控件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UIPageControl</a:t>
            </a:r>
            <a:r>
              <a:rPr lang="zh-CN" altLang="en-US"/>
              <a:t>控件可以控制多个</a:t>
            </a:r>
            <a:r>
              <a:rPr lang="en-US" altLang="zh-CN"/>
              <a:t>View</a:t>
            </a:r>
            <a:r>
              <a:rPr lang="zh-CN" altLang="en-US"/>
              <a:t>之间的切换</a:t>
            </a:r>
            <a:endParaRPr lang="en-US" altLang="zh-CN"/>
          </a:p>
          <a:p>
            <a:r>
              <a:rPr lang="zh-CN" altLang="en-US"/>
              <a:t>在页面上定义</a:t>
            </a:r>
            <a:endParaRPr lang="en-US" altLang="zh-CN"/>
          </a:p>
          <a:p>
            <a:pPr lvl="1"/>
            <a:r>
              <a:rPr lang="zh-CN" altLang="en-US"/>
              <a:t>三个</a:t>
            </a:r>
            <a:r>
              <a:rPr lang="en-US" altLang="zh-CN"/>
              <a:t>View</a:t>
            </a:r>
            <a:r>
              <a:rPr lang="zh-CN" altLang="en-US"/>
              <a:t>，并在其内部添加相应的控件</a:t>
            </a:r>
            <a:endParaRPr lang="en-US" altLang="zh-CN"/>
          </a:p>
          <a:p>
            <a:pPr lvl="1"/>
            <a:r>
              <a:rPr lang="zh-CN" altLang="en-US"/>
              <a:t>一个</a:t>
            </a:r>
            <a:r>
              <a:rPr lang="en-US" altLang="zh-CN"/>
              <a:t>UIPageControl</a:t>
            </a:r>
            <a:r>
              <a:rPr lang="zh-CN" altLang="en-US"/>
              <a:t>控件</a:t>
            </a:r>
            <a:endParaRPr lang="en-US" altLang="zh-CN"/>
          </a:p>
          <a:p>
            <a:pPr lvl="2"/>
            <a:r>
              <a:rPr lang="zh-CN" altLang="en-US"/>
              <a:t>定义其包含三个页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8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UIPageControl控件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接口中的代码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76872"/>
            <a:ext cx="6248400" cy="2667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509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UIPageControl控件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注册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204864"/>
            <a:ext cx="6324600" cy="384048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3562621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UIPageControl控件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页面转换处理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32856"/>
            <a:ext cx="4978400" cy="42037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507474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动画显示页面转换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6752"/>
            <a:ext cx="6388100" cy="523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29912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UIPageControl控件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68760"/>
            <a:ext cx="3497531" cy="4896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268760"/>
            <a:ext cx="347940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构建应用程序界面</a:t>
            </a:r>
            <a:endParaRPr lang="en-US" altLang="zh-CN" dirty="0" smtClean="0"/>
          </a:p>
          <a:p>
            <a:r>
              <a:rPr lang="zh-CN" altLang="en-US" dirty="0" smtClean="0"/>
              <a:t>对应此</a:t>
            </a:r>
            <a:r>
              <a:rPr lang="zh-CN" altLang="en-US" smtClean="0"/>
              <a:t>界面的</a:t>
            </a:r>
            <a:r>
              <a:rPr lang="en-US" altLang="zh-CN" smtClean="0"/>
              <a:t>.xib</a:t>
            </a:r>
            <a:r>
              <a:rPr lang="zh-CN" altLang="en-US" smtClean="0"/>
              <a:t>文</a:t>
            </a:r>
            <a:r>
              <a:rPr lang="zh-CN" altLang="en-US" dirty="0" smtClean="0"/>
              <a:t>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84784"/>
            <a:ext cx="346053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6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9712" y="2819400"/>
            <a:ext cx="6859488" cy="1470025"/>
          </a:xfrm>
        </p:spPr>
        <p:txBody>
          <a:bodyPr/>
          <a:lstStyle/>
          <a:p>
            <a:r>
              <a:rPr lang="en-US" dirty="0" err="1" smtClean="0"/>
              <a:t>屏幕旋转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31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屏幕旋转控制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IPhone或IPad应用程序支持多种屏幕方向</a:t>
            </a:r>
          </a:p>
          <a:p>
            <a:pPr lvl="1"/>
            <a:r>
              <a:rPr lang="zh-CN" altLang="en-US"/>
              <a:t>被选中状态表示此应用程序支持该方向</a:t>
            </a:r>
            <a:endParaRPr lang="en-US" altLang="zh-CN"/>
          </a:p>
          <a:p>
            <a:pPr lvl="2"/>
            <a:r>
              <a:rPr lang="en-US"/>
              <a:t>IP</a:t>
            </a:r>
            <a:r>
              <a:rPr lang="en-US" altLang="zh-CN"/>
              <a:t>hone</a:t>
            </a:r>
            <a:r>
              <a:rPr lang="zh-CN" altLang="en-US"/>
              <a:t>应用默认只支持一种方向（</a:t>
            </a:r>
            <a:r>
              <a:rPr lang="en-US" altLang="zh-CN"/>
              <a:t>Portrait</a:t>
            </a:r>
            <a:r>
              <a:rPr lang="zh-CN" altLang="en-US"/>
              <a:t>）</a:t>
            </a:r>
            <a:endParaRPr lang="en-US" altLang="zh-CN"/>
          </a:p>
          <a:p>
            <a:pPr lvl="2"/>
            <a:r>
              <a:rPr lang="en-US"/>
              <a:t>IPad应用默认支持全部四种方向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45024"/>
            <a:ext cx="707136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06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屏幕旋转控制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代码控制屏幕支持的方向</a:t>
            </a:r>
          </a:p>
          <a:p>
            <a:pPr lvl="1"/>
            <a:r>
              <a:rPr lang="en-US"/>
              <a:t>覆盖ViewController的shouldAutorotatedToInterfaceOrientation方法</a:t>
            </a:r>
          </a:p>
          <a:p>
            <a:pPr lvl="1"/>
            <a:r>
              <a:rPr lang="en-US"/>
              <a:t>如果要使其支持所有的方向，可以在方法中直接返回TRUE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149080"/>
            <a:ext cx="8191500" cy="10287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3831010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处理屏幕旋转的事件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处理屏幕旋转的事件</a:t>
            </a:r>
            <a:endParaRPr lang="en-US"/>
          </a:p>
          <a:p>
            <a:pPr lvl="1"/>
            <a:r>
              <a:rPr lang="en-US"/>
              <a:t>willRotateToInterfaceOrientation</a:t>
            </a:r>
          </a:p>
          <a:p>
            <a:pPr lvl="1"/>
            <a:r>
              <a:rPr lang="en-US"/>
              <a:t>willAnimateRotationToInterfaceOrientation</a:t>
            </a:r>
          </a:p>
          <a:p>
            <a:pPr lvl="1"/>
            <a:r>
              <a:rPr lang="en-US"/>
              <a:t>willAnimateFirstHalfOfRotationToInterface-Orientation</a:t>
            </a:r>
          </a:p>
          <a:p>
            <a:pPr lvl="1"/>
            <a:r>
              <a:rPr lang="en-US"/>
              <a:t>willAnimateSecondHalfOfRotationFrom-InterfaceOrientation</a:t>
            </a:r>
          </a:p>
        </p:txBody>
      </p:sp>
    </p:spTree>
    <p:extLst>
      <p:ext uri="{BB962C8B-B14F-4D97-AF65-F5344CB8AC3E}">
        <p14:creationId xmlns:p14="http://schemas.microsoft.com/office/powerpoint/2010/main" val="1424569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处理屏幕旋转时控件位置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定义一个处理屏幕转换时控件位置的方法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8397240" cy="423672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2917438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处理屏幕旋转时控件位置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在ViewDidLoad及以下某一个事件中调用</a:t>
            </a:r>
          </a:p>
          <a:p>
            <a:pPr lvl="1"/>
            <a:r>
              <a:rPr lang="en-US"/>
              <a:t>willRotateToInterfaceOrientation</a:t>
            </a:r>
          </a:p>
          <a:p>
            <a:pPr lvl="1"/>
            <a:r>
              <a:rPr lang="en-US"/>
              <a:t>willAnimateRotationToInterfaceOrientation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068960"/>
            <a:ext cx="7315200" cy="269748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496617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屏幕旋转控制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3390735" cy="48649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996952"/>
            <a:ext cx="4608512" cy="32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7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2819400"/>
            <a:ext cx="6787480" cy="1470025"/>
          </a:xfrm>
        </p:spPr>
        <p:txBody>
          <a:bodyPr/>
          <a:lstStyle/>
          <a:p>
            <a:r>
              <a:rPr lang="en-US" altLang="zh-CN" dirty="0" err="1" smtClean="0"/>
              <a:t>TableView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TableCell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136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TableView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TableCell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 smtClean="0"/>
              <a:t>TableView</a:t>
            </a:r>
            <a:r>
              <a:rPr lang="zh-CN" altLang="en-US" sz="2800" dirty="0" smtClean="0"/>
              <a:t>控件是以表格形式显示数据的一种界面控件，是</a:t>
            </a:r>
            <a:r>
              <a:rPr lang="en-US" altLang="zh-CN" sz="2800" dirty="0" smtClean="0"/>
              <a:t>IPhone</a:t>
            </a:r>
            <a:r>
              <a:rPr lang="zh-CN" altLang="en-US" sz="2800" dirty="0" smtClean="0"/>
              <a:t>开发中最常用的一种控件</a:t>
            </a:r>
            <a:endParaRPr lang="en-US" altLang="zh-CN" sz="2800" dirty="0" smtClean="0"/>
          </a:p>
          <a:p>
            <a:r>
              <a:rPr lang="en-US" altLang="zh-CN" sz="2800" dirty="0" err="1" smtClean="0"/>
              <a:t>TableCell</a:t>
            </a:r>
            <a:r>
              <a:rPr lang="zh-CN" altLang="en-US" sz="2800" dirty="0" smtClean="0"/>
              <a:t>是</a:t>
            </a:r>
            <a:r>
              <a:rPr lang="en-US" altLang="zh-CN" sz="2800" dirty="0" err="1" smtClean="0"/>
              <a:t>TableView</a:t>
            </a:r>
            <a:r>
              <a:rPr lang="zh-CN" altLang="en-US" sz="2800" dirty="0" smtClean="0"/>
              <a:t>中一个单元格数据显示的控件</a:t>
            </a:r>
            <a:endParaRPr lang="en-US" altLang="zh-CN" sz="2800" dirty="0" smtClean="0"/>
          </a:p>
          <a:p>
            <a:r>
              <a:rPr lang="en-US" altLang="zh-CN" sz="2800" dirty="0" err="1" smtClean="0"/>
              <a:t>TableView</a:t>
            </a:r>
            <a:r>
              <a:rPr lang="zh-CN" altLang="en-US" sz="2800" dirty="0" smtClean="0"/>
              <a:t>控件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显示数据需要实现</a:t>
            </a:r>
            <a:r>
              <a:rPr lang="en-US" altLang="zh-CN" sz="2400" dirty="0" err="1" smtClean="0"/>
              <a:t>UITableViewDataSource</a:t>
            </a:r>
            <a:r>
              <a:rPr lang="zh-CN" altLang="en-US" sz="2400" dirty="0" smtClean="0"/>
              <a:t>协议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对数据进行操作需要实现</a:t>
            </a:r>
            <a:r>
              <a:rPr lang="en-US" altLang="zh-CN" sz="2400" dirty="0" err="1" smtClean="0"/>
              <a:t>UITableViewDelegate</a:t>
            </a:r>
            <a:r>
              <a:rPr lang="zh-CN" altLang="en-US" sz="2400" dirty="0" smtClean="0"/>
              <a:t>协议</a:t>
            </a:r>
            <a:endParaRPr lang="en-US" altLang="zh-CN" sz="24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16936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</a:t>
            </a:r>
            <a:r>
              <a:rPr lang="en-US" altLang="zh-CN" dirty="0" err="1" smtClean="0"/>
              <a:t>TableView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ViewController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.h</a:t>
            </a:r>
            <a:r>
              <a:rPr lang="zh-CN" altLang="en-US" dirty="0" smtClean="0"/>
              <a:t>文件中，添加</a:t>
            </a:r>
            <a:r>
              <a:rPr lang="en-US" altLang="zh-CN" dirty="0" err="1" smtClean="0"/>
              <a:t>UITableViewDataSource</a:t>
            </a:r>
            <a:r>
              <a:rPr lang="zh-CN" altLang="en-US" dirty="0" smtClean="0"/>
              <a:t>协议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45053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73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定义按钮的点击逻辑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对应在相应的</a:t>
            </a:r>
            <a:r>
              <a:rPr lang="en-US" altLang="zh-CN" dirty="0" smtClean="0"/>
              <a:t>.h</a:t>
            </a:r>
            <a:r>
              <a:rPr lang="zh-CN" altLang="en-US" dirty="0" smtClean="0"/>
              <a:t>及</a:t>
            </a:r>
            <a:r>
              <a:rPr lang="en-US" altLang="zh-CN" dirty="0" smtClean="0"/>
              <a:t>.m</a:t>
            </a:r>
            <a:r>
              <a:rPr lang="zh-CN" altLang="en-US" dirty="0" smtClean="0"/>
              <a:t>文件中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5803900" cy="153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149080"/>
            <a:ext cx="6781800" cy="2171700"/>
          </a:xfrm>
          <a:prstGeom prst="rect">
            <a:avLst/>
          </a:prstGeom>
          <a:ln>
            <a:solidFill>
              <a:srgbClr val="17375E"/>
            </a:solidFill>
          </a:ln>
        </p:spPr>
      </p:pic>
    </p:spTree>
    <p:extLst>
      <p:ext uri="{BB962C8B-B14F-4D97-AF65-F5344CB8AC3E}">
        <p14:creationId xmlns:p14="http://schemas.microsoft.com/office/powerpoint/2010/main" val="1523970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r>
              <a:rPr lang="en-US" altLang="zh-CN" dirty="0" err="1" smtClean="0"/>
              <a:t>DataSource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0674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4121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</a:t>
            </a:r>
            <a:r>
              <a:rPr lang="en-US" altLang="zh-CN" dirty="0" err="1" smtClean="0"/>
              <a:t>TableView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5"/>
            <a:ext cx="3898776" cy="4733925"/>
          </a:xfrm>
        </p:spPr>
        <p:txBody>
          <a:bodyPr/>
          <a:lstStyle/>
          <a:p>
            <a:r>
              <a:rPr lang="zh-CN" altLang="en-US" dirty="0"/>
              <a:t>绑</a:t>
            </a:r>
            <a:r>
              <a:rPr lang="zh-CN" altLang="en-US" dirty="0" smtClean="0"/>
              <a:t>定</a:t>
            </a:r>
            <a:r>
              <a:rPr lang="en-US" altLang="zh-CN" dirty="0" err="1" smtClean="0"/>
              <a:t>TableView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dataSource</a:t>
            </a:r>
            <a:r>
              <a:rPr lang="zh-CN" altLang="en-US" dirty="0" smtClean="0"/>
              <a:t>到</a:t>
            </a:r>
            <a:r>
              <a:rPr lang="en-US" altLang="zh-CN" dirty="0" smtClean="0"/>
              <a:t>File’s Owner</a:t>
            </a:r>
            <a:r>
              <a:rPr lang="zh-CN" altLang="en-US" dirty="0" smtClean="0"/>
              <a:t>上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4784"/>
            <a:ext cx="42862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105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运行结果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56792"/>
            <a:ext cx="31432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412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添加标题和页脚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56791"/>
            <a:ext cx="314325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34480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067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为每一项添加图标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40386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3143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05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</a:t>
            </a:r>
            <a:r>
              <a:rPr lang="zh-CN" altLang="en-US" dirty="0" smtClean="0"/>
              <a:t>示分组数据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58" y="1412776"/>
            <a:ext cx="638968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792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</a:t>
            </a:r>
            <a:r>
              <a:rPr lang="zh-CN" altLang="en-US" dirty="0" smtClean="0"/>
              <a:t>示分组数据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分组显示样式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88840"/>
            <a:ext cx="313372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24744"/>
            <a:ext cx="2697143" cy="75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000622"/>
            <a:ext cx="31527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673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为分组数据添加索引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353" y="2564904"/>
            <a:ext cx="3067050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5714286" cy="75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4973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</a:t>
            </a:r>
            <a:r>
              <a:rPr lang="en-US" altLang="zh-CN" dirty="0" err="1" smtClean="0"/>
              <a:t>TableCell</a:t>
            </a:r>
            <a:r>
              <a:rPr lang="zh-CN" altLang="en-US" dirty="0" smtClean="0"/>
              <a:t>点击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</a:t>
            </a:r>
            <a:r>
              <a:rPr lang="en-US" altLang="zh-CN" dirty="0" err="1" smtClean="0"/>
              <a:t>UITableViewDelegate</a:t>
            </a:r>
            <a:r>
              <a:rPr lang="zh-CN" altLang="en-US" dirty="0" smtClean="0"/>
              <a:t>协议</a:t>
            </a:r>
            <a:endParaRPr lang="en-US" altLang="zh-CN" dirty="0" smtClean="0"/>
          </a:p>
          <a:p>
            <a:r>
              <a:rPr lang="zh-CN" altLang="en-US" dirty="0"/>
              <a:t>处</a:t>
            </a:r>
            <a:r>
              <a:rPr lang="zh-CN" altLang="en-US" dirty="0" smtClean="0"/>
              <a:t>理事件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61912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9" b="30862"/>
          <a:stretch/>
        </p:blipFill>
        <p:spPr bwMode="auto">
          <a:xfrm>
            <a:off x="5364088" y="4221088"/>
            <a:ext cx="3162300" cy="237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685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Delegate</a:t>
            </a:r>
            <a:r>
              <a:rPr lang="zh-CN" altLang="en-US" dirty="0" smtClean="0"/>
              <a:t>其他处理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处理缩进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定</a:t>
            </a:r>
            <a:r>
              <a:rPr lang="zh-CN" altLang="en-US" dirty="0" smtClean="0"/>
              <a:t>义标题、页脚、行的高度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58" y="2212305"/>
            <a:ext cx="27908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12305"/>
            <a:ext cx="490537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41052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57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绑定控件及控件的事件处理方法</a:t>
            </a:r>
            <a:endParaRPr lang="en-US" altLang="zh-CN" dirty="0"/>
          </a:p>
          <a:p>
            <a:pPr lvl="1"/>
            <a:r>
              <a:rPr lang="zh-CN" altLang="en-US" dirty="0" smtClean="0"/>
              <a:t>右键点击按钮，选择相应的事件，拖到“</a:t>
            </a:r>
            <a:r>
              <a:rPr lang="en-US" altLang="zh-CN" dirty="0" smtClean="0"/>
              <a:t>File’s Owner</a:t>
            </a:r>
            <a:r>
              <a:rPr lang="zh-CN" altLang="en-US" dirty="0" smtClean="0"/>
              <a:t>”上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选择其事件的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处理方法，完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成事件的绑定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564904"/>
            <a:ext cx="4680520" cy="4032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76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处理附件样式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中提供了四种</a:t>
            </a:r>
            <a:r>
              <a:rPr lang="en-US" altLang="zh-CN" dirty="0" err="1" smtClean="0"/>
              <a:t>TableViewCell</a:t>
            </a:r>
            <a:r>
              <a:rPr lang="zh-CN" altLang="en-US" dirty="0" smtClean="0"/>
              <a:t>的附件样式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无附件：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UITableViewCellAccessoryNone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选中标记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UITableViewCellAccessoryCheckmark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按钮标记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UITableViewCellAccessoryDetailDisclosureButton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指向标记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UITableViewCellAccessoryDisclosureIndicator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73216"/>
            <a:ext cx="31242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37112"/>
            <a:ext cx="31242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501008"/>
            <a:ext cx="31242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564904"/>
            <a:ext cx="31242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672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140968"/>
            <a:ext cx="5542858" cy="187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处理附件样式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处理附件提示按钮的点击</a:t>
            </a:r>
            <a:endParaRPr lang="en-US" altLang="zh-CN" dirty="0" smtClean="0"/>
          </a:p>
          <a:p>
            <a:pPr lvl="1"/>
            <a:r>
              <a:rPr lang="zh-CN" altLang="en-US" dirty="0"/>
              <a:t>覆</a:t>
            </a:r>
            <a:r>
              <a:rPr lang="zh-CN" altLang="en-US" dirty="0" smtClean="0"/>
              <a:t>盖</a:t>
            </a:r>
            <a:r>
              <a:rPr lang="en-US" altLang="zh-CN" dirty="0" smtClean="0"/>
              <a:t>Delegate</a:t>
            </a:r>
            <a:r>
              <a:rPr lang="zh-CN" altLang="en-US" dirty="0" smtClean="0"/>
              <a:t>中的方法，处理附件按钮的点击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</a:t>
            </a:r>
            <a:r>
              <a:rPr lang="en-US" altLang="zh-CN" dirty="0" err="1" smtClean="0"/>
              <a:t>TableCell</a:t>
            </a:r>
            <a:r>
              <a:rPr lang="zh-CN" altLang="en-US" dirty="0" smtClean="0"/>
              <a:t>的选择没有关系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65104"/>
            <a:ext cx="31432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742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实现对数据的搜索功能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在界面上添加</a:t>
            </a:r>
            <a:r>
              <a:rPr lang="en-US" altLang="zh-CN" dirty="0" err="1" smtClean="0"/>
              <a:t>SearchBar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.h</a:t>
            </a:r>
            <a:r>
              <a:rPr lang="zh-CN" altLang="en-US" dirty="0" smtClean="0"/>
              <a:t>文件中，添加</a:t>
            </a:r>
            <a:r>
              <a:rPr lang="en-US" altLang="zh-CN" dirty="0" err="1" smtClean="0"/>
              <a:t>UISearchBarDelegate</a:t>
            </a:r>
            <a:r>
              <a:rPr lang="zh-CN" altLang="en-US" dirty="0" smtClean="0"/>
              <a:t>协议，并绑定界面的</a:t>
            </a:r>
            <a:r>
              <a:rPr lang="en-US" altLang="zh-CN" dirty="0" err="1" smtClean="0"/>
              <a:t>SearchBar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Delegate</a:t>
            </a:r>
            <a:r>
              <a:rPr lang="zh-CN" altLang="en-US" dirty="0" smtClean="0"/>
              <a:t>到</a:t>
            </a:r>
            <a:r>
              <a:rPr lang="en-US" altLang="zh-CN" dirty="0" smtClean="0"/>
              <a:t>File’s Owner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501008"/>
            <a:ext cx="44958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027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r>
              <a:rPr lang="en-US" altLang="zh-CN" dirty="0" smtClean="0"/>
              <a:t>Delegate</a:t>
            </a:r>
            <a:r>
              <a:rPr lang="zh-CN" altLang="en-US" dirty="0" smtClean="0"/>
              <a:t>的方法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6685715" cy="515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8080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搜索功能的实现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085715" cy="308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01" y="2276872"/>
            <a:ext cx="31527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0840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应用程序偏好设置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8225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添加新文件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添加新文件中，选择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Settings Bundle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6561137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91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Root.plist</a:t>
            </a:r>
            <a:r>
              <a:rPr lang="zh-CN" altLang="en-US" dirty="0" smtClean="0"/>
              <a:t>文件内容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73" y="1484784"/>
            <a:ext cx="674211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6421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</a:t>
            </a:r>
            <a:r>
              <a:rPr lang="zh-CN" altLang="en-US" dirty="0" smtClean="0"/>
              <a:t>行结果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09" y="1484785"/>
            <a:ext cx="313372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85" y="1484784"/>
            <a:ext cx="313372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789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</a:t>
            </a:r>
            <a:r>
              <a:rPr lang="zh-CN" altLang="en-US" dirty="0" smtClean="0"/>
              <a:t>好项的类型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Group</a:t>
            </a:r>
            <a:r>
              <a:rPr lang="zh-CN" altLang="en-US" dirty="0" smtClean="0"/>
              <a:t>：用于偏好项的分组</a:t>
            </a:r>
            <a:endParaRPr lang="en-US" altLang="zh-CN" dirty="0" smtClean="0"/>
          </a:p>
          <a:p>
            <a:r>
              <a:rPr lang="en-US" altLang="zh-CN" dirty="0" smtClean="0"/>
              <a:t>Text Field</a:t>
            </a:r>
            <a:r>
              <a:rPr lang="zh-CN" altLang="en-US" dirty="0" smtClean="0"/>
              <a:t>：用于可编辑的文本设置</a:t>
            </a:r>
            <a:endParaRPr lang="en-US" altLang="zh-CN" dirty="0" smtClean="0"/>
          </a:p>
          <a:p>
            <a:r>
              <a:rPr lang="en-US" altLang="zh-CN" dirty="0" smtClean="0"/>
              <a:t>Title</a:t>
            </a:r>
            <a:r>
              <a:rPr lang="zh-CN" altLang="en-US" dirty="0" smtClean="0"/>
              <a:t>：用于只读的文本设置</a:t>
            </a:r>
            <a:endParaRPr lang="en-US" altLang="zh-CN" dirty="0" smtClean="0"/>
          </a:p>
          <a:p>
            <a:r>
              <a:rPr lang="en-US" altLang="zh-CN" dirty="0" smtClean="0"/>
              <a:t>Toggle Switch</a:t>
            </a:r>
            <a:r>
              <a:rPr lang="zh-CN" altLang="en-US" dirty="0" smtClean="0"/>
              <a:t>：用于开关切换</a:t>
            </a:r>
            <a:endParaRPr lang="en-US" altLang="zh-CN" dirty="0" smtClean="0"/>
          </a:p>
          <a:p>
            <a:r>
              <a:rPr lang="en-US" altLang="zh-CN" dirty="0" smtClean="0"/>
              <a:t>Slider</a:t>
            </a:r>
            <a:r>
              <a:rPr lang="zh-CN" altLang="en-US" dirty="0" smtClean="0"/>
              <a:t>：用于使用滑块改变的整数值</a:t>
            </a:r>
            <a:endParaRPr lang="en-US" altLang="zh-CN" dirty="0" smtClean="0"/>
          </a:p>
          <a:p>
            <a:r>
              <a:rPr lang="en-US" altLang="zh-CN" dirty="0" smtClean="0"/>
              <a:t>Multi Value</a:t>
            </a:r>
            <a:r>
              <a:rPr lang="zh-CN" altLang="en-US" dirty="0" smtClean="0"/>
              <a:t>：用于枚举项的单项选择</a:t>
            </a:r>
            <a:endParaRPr lang="en-US" altLang="zh-CN" dirty="0" smtClean="0"/>
          </a:p>
          <a:p>
            <a:r>
              <a:rPr lang="en-US" altLang="zh-CN" dirty="0" smtClean="0"/>
              <a:t>Child Panel</a:t>
            </a:r>
            <a:r>
              <a:rPr lang="zh-CN" altLang="en-US" dirty="0" smtClean="0"/>
              <a:t>：用于展开子偏好设置页面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5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IPhone4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在事件中更改控件的属性：例如点击按钮更改文本框的文本值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400" dirty="0" smtClean="0"/>
              <a:t>.h</a:t>
            </a:r>
            <a:r>
              <a:rPr lang="zh-CN" altLang="en-US" sz="2400" dirty="0" smtClean="0"/>
              <a:t>文件中定义由</a:t>
            </a:r>
            <a:r>
              <a:rPr lang="en-US" altLang="zh-CN" sz="2400" dirty="0" err="1" smtClean="0"/>
              <a:t>IBOutlet</a:t>
            </a:r>
            <a:r>
              <a:rPr lang="zh-CN" altLang="en-US" sz="2400" dirty="0" smtClean="0"/>
              <a:t>修饰的相应控件类型的成员变量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并由属性公开其访问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右键点击“</a:t>
            </a:r>
            <a:r>
              <a:rPr lang="en-US" altLang="zh-CN" sz="2400" dirty="0" smtClean="0"/>
              <a:t>File’s Owner</a:t>
            </a:r>
            <a:r>
              <a:rPr lang="zh-CN" altLang="en-US" sz="2400" dirty="0" smtClean="0"/>
              <a:t>”，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将其拖到界面上对应的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控件上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在其他控件的事件中即可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以调用这个属件的相应方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法，对其属性进行修改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80928"/>
            <a:ext cx="390508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4956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偏好设置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412776"/>
            <a:ext cx="3143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060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smtClean="0"/>
              <a:t>Group</a:t>
            </a:r>
            <a:r>
              <a:rPr lang="zh-CN" altLang="en-US" sz="3600" dirty="0"/>
              <a:t>、</a:t>
            </a:r>
            <a:r>
              <a:rPr lang="en-US" altLang="zh-CN" sz="3600" dirty="0" smtClean="0"/>
              <a:t>Text Field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Switch</a:t>
            </a:r>
            <a:endParaRPr lang="zh-CN" altLang="en-US" sz="3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56121"/>
            <a:ext cx="29908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5325715" cy="376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977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Title</a:t>
            </a:r>
            <a:r>
              <a:rPr lang="zh-CN" altLang="en-US" dirty="0" smtClean="0"/>
              <a:t>与</a:t>
            </a:r>
            <a:r>
              <a:rPr lang="en-US" altLang="zh-CN" dirty="0" smtClean="0"/>
              <a:t>Slider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84784"/>
            <a:ext cx="5474286" cy="4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1" y="5802317"/>
            <a:ext cx="6849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注：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Slider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没有标题，但可以设置最大值和最小值对应的图片，图片应存放在</a:t>
            </a: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</a:rPr>
              <a:t>plist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文件所在的目录中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95891"/>
            <a:ext cx="183832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2896"/>
            <a:ext cx="29908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716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 Value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5302858" cy="35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36" y="5446816"/>
            <a:ext cx="29527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38" y="1394480"/>
            <a:ext cx="31432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3617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获取偏好设置的值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NSUserDefaults</a:t>
            </a:r>
            <a:r>
              <a:rPr lang="zh-CN" altLang="en-US" dirty="0" smtClean="0"/>
              <a:t>对象，获取偏好设置中的数据值</a:t>
            </a:r>
            <a:endParaRPr lang="en-US" altLang="zh-CN" dirty="0" smtClean="0"/>
          </a:p>
          <a:p>
            <a:r>
              <a:rPr lang="zh-CN" altLang="en-US" dirty="0" smtClean="0"/>
              <a:t>对于用户没有更改的值，获取的是空值，而非在</a:t>
            </a:r>
            <a:r>
              <a:rPr lang="en-US" altLang="zh-CN" dirty="0" err="1" smtClean="0"/>
              <a:t>plist</a:t>
            </a:r>
            <a:r>
              <a:rPr lang="zh-CN" altLang="en-US" dirty="0" smtClean="0"/>
              <a:t>文件中定义的默认值</a:t>
            </a:r>
            <a:endParaRPr lang="en-US" altLang="zh-CN" dirty="0" smtClean="0"/>
          </a:p>
          <a:p>
            <a:r>
              <a:rPr lang="zh-CN" altLang="en-US" dirty="0"/>
              <a:t>通</a:t>
            </a:r>
            <a:r>
              <a:rPr lang="zh-CN" altLang="en-US" dirty="0" smtClean="0"/>
              <a:t>常在应用程序的</a:t>
            </a:r>
            <a:r>
              <a:rPr lang="en-US" altLang="zh-CN" dirty="0" smtClean="0"/>
              <a:t>Delegate</a:t>
            </a:r>
            <a:r>
              <a:rPr lang="zh-CN" altLang="en-US" smtClean="0"/>
              <a:t>方法中，设定偏好项的默认值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050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获取偏好设置的值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7257143" cy="32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767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保</a:t>
            </a:r>
            <a:r>
              <a:rPr lang="zh-CN" altLang="en-US" dirty="0" smtClean="0"/>
              <a:t>存偏好设置的值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85988"/>
            <a:ext cx="7451429" cy="298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692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文件操作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1520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IPhone</a:t>
            </a:r>
            <a:r>
              <a:rPr lang="zh-CN" altLang="en-US" dirty="0" smtClean="0"/>
              <a:t>文件少箱模型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IPhone</a:t>
            </a:r>
            <a:r>
              <a:rPr lang="zh-CN" altLang="en-US" dirty="0" smtClean="0"/>
              <a:t>系统对于用户访问数据进行限制，只能访问特定应用程序目录的文件</a:t>
            </a:r>
            <a:endParaRPr lang="en-US" altLang="zh-CN" dirty="0" smtClean="0"/>
          </a:p>
          <a:p>
            <a:r>
              <a:rPr lang="zh-CN" altLang="en-US" dirty="0"/>
              <a:t>应</a:t>
            </a:r>
            <a:r>
              <a:rPr lang="zh-CN" altLang="en-US" dirty="0" smtClean="0"/>
              <a:t>用程序目录包含</a:t>
            </a:r>
            <a:r>
              <a:rPr lang="zh-CN" altLang="en-US" dirty="0"/>
              <a:t>三</a:t>
            </a:r>
            <a:r>
              <a:rPr lang="zh-CN" altLang="en-US" dirty="0" smtClean="0"/>
              <a:t>个子文件夹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Document</a:t>
            </a:r>
            <a:r>
              <a:rPr lang="zh-CN" altLang="en-US" dirty="0" smtClean="0"/>
              <a:t>：存放应用程序自定义的文档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Library</a:t>
            </a:r>
            <a:r>
              <a:rPr lang="zh-CN" altLang="en-US" dirty="0" smtClean="0"/>
              <a:t>：存放应用程序一些系统级文件，例如偏好设置文件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Tmp</a:t>
            </a:r>
            <a:r>
              <a:rPr lang="zh-CN" altLang="en-US" dirty="0" smtClean="0"/>
              <a:t>：存放应用程序临时文件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544522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在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IPhone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模拟器中，应用程序保存在：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~/Users/&lt;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用户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&gt;/Library/Application </a:t>
            </a:r>
            <a:r>
              <a:rPr lang="en-US" altLang="zh-CN" sz="1200" dirty="0" err="1" smtClean="0">
                <a:solidFill>
                  <a:schemeClr val="bg1">
                    <a:lumMod val="50000"/>
                  </a:schemeClr>
                </a:solidFill>
              </a:rPr>
              <a:t>Surport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/iPhone Simulator/&lt;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版本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&gt; /Applications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</a:rPr>
              <a:t>文件夹中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700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本文件操作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获取应用程序文档路径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获取应用程序临时文档路径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59436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861048"/>
            <a:ext cx="24384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013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574TGp_natural_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574TGp_natural_light</Template>
  <TotalTime>7686</TotalTime>
  <Words>1315</Words>
  <Application>Microsoft Macintosh PowerPoint</Application>
  <PresentationFormat>全屏显示(4:3)</PresentationFormat>
  <Paragraphs>354</Paragraphs>
  <Slides>125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26" baseType="lpstr">
      <vt:lpstr>574TGp_natural_light</vt:lpstr>
      <vt:lpstr>目录</vt:lpstr>
      <vt:lpstr>目录</vt:lpstr>
      <vt:lpstr>IPhone4程序开发概述</vt:lpstr>
      <vt:lpstr>Hello IPhone4</vt:lpstr>
      <vt:lpstr>Hello IPhone4</vt:lpstr>
      <vt:lpstr>Hello IPhone4</vt:lpstr>
      <vt:lpstr>Hello IPhone4</vt:lpstr>
      <vt:lpstr>Hello IPhone4</vt:lpstr>
      <vt:lpstr>Hello IPhone4</vt:lpstr>
      <vt:lpstr>Hello IPhone4</vt:lpstr>
      <vt:lpstr>使用UIAlertView</vt:lpstr>
      <vt:lpstr>处理AlertView的按钮点击</vt:lpstr>
      <vt:lpstr>处理AlertView的按钮点击</vt:lpstr>
      <vt:lpstr>使用ActionSheet</vt:lpstr>
      <vt:lpstr>使用ActionSheet</vt:lpstr>
      <vt:lpstr>使用ActionSheet</vt:lpstr>
      <vt:lpstr>视图控制器</vt:lpstr>
      <vt:lpstr>项目模板</vt:lpstr>
      <vt:lpstr>View-based Application</vt:lpstr>
      <vt:lpstr>View-based App结构</vt:lpstr>
      <vt:lpstr>在多个View间相互切换</vt:lpstr>
      <vt:lpstr>在多个View间相互切换</vt:lpstr>
      <vt:lpstr>动画显示切换效果</vt:lpstr>
      <vt:lpstr>Split View-based App</vt:lpstr>
      <vt:lpstr>根视图控制器</vt:lpstr>
      <vt:lpstr>根视图控制器</vt:lpstr>
      <vt:lpstr>根视图控制器</vt:lpstr>
      <vt:lpstr>详细视图</vt:lpstr>
      <vt:lpstr>详细视图控制器</vt:lpstr>
      <vt:lpstr>Split View-based App</vt:lpstr>
      <vt:lpstr>Tab Bar</vt:lpstr>
      <vt:lpstr>添加一个新Tab</vt:lpstr>
      <vt:lpstr>更改TabBarItem的图标</vt:lpstr>
      <vt:lpstr>Tab Bar Application</vt:lpstr>
      <vt:lpstr>Navigation-based App</vt:lpstr>
      <vt:lpstr>Windows-Based App</vt:lpstr>
      <vt:lpstr>基本控件操作</vt:lpstr>
      <vt:lpstr>简单基础控件</vt:lpstr>
      <vt:lpstr>TextField控件</vt:lpstr>
      <vt:lpstr>TextField控件</vt:lpstr>
      <vt:lpstr>TextField控件</vt:lpstr>
      <vt:lpstr>TextField控件</vt:lpstr>
      <vt:lpstr>TextField控件</vt:lpstr>
      <vt:lpstr>关闭键盘</vt:lpstr>
      <vt:lpstr>编码改变键盘状态</vt:lpstr>
      <vt:lpstr>ScrollView控件</vt:lpstr>
      <vt:lpstr>ScrollView控件</vt:lpstr>
      <vt:lpstr>ScrollView与Keyboard</vt:lpstr>
      <vt:lpstr>添加键盘事件的通知</vt:lpstr>
      <vt:lpstr>添加键盘事件的通知</vt:lpstr>
      <vt:lpstr>添加键盘事件的通知</vt:lpstr>
      <vt:lpstr>添加键盘事件的通知</vt:lpstr>
      <vt:lpstr>ScrollView与Keyboard</vt:lpstr>
      <vt:lpstr>UIPageControl控件</vt:lpstr>
      <vt:lpstr>UIPageControl控件</vt:lpstr>
      <vt:lpstr>UIPageControl控件</vt:lpstr>
      <vt:lpstr>UIPageControl控件</vt:lpstr>
      <vt:lpstr>动画显示页面转换</vt:lpstr>
      <vt:lpstr>UIPageControl控件</vt:lpstr>
      <vt:lpstr>屏幕旋转</vt:lpstr>
      <vt:lpstr>屏幕旋转控制</vt:lpstr>
      <vt:lpstr>屏幕旋转控制</vt:lpstr>
      <vt:lpstr>处理屏幕旋转的事件</vt:lpstr>
      <vt:lpstr>处理屏幕旋转时控件位置</vt:lpstr>
      <vt:lpstr>处理屏幕旋转时控件位置</vt:lpstr>
      <vt:lpstr>屏幕旋转控制</vt:lpstr>
      <vt:lpstr>TableView和TableCell</vt:lpstr>
      <vt:lpstr>TableView和TableCell</vt:lpstr>
      <vt:lpstr>定义TableView</vt:lpstr>
      <vt:lpstr>实现DataSource方法</vt:lpstr>
      <vt:lpstr>定义TableView</vt:lpstr>
      <vt:lpstr>运行结果</vt:lpstr>
      <vt:lpstr>添加标题和页脚</vt:lpstr>
      <vt:lpstr>为每一项添加图标</vt:lpstr>
      <vt:lpstr>显示分组数据</vt:lpstr>
      <vt:lpstr>显示分组数据</vt:lpstr>
      <vt:lpstr>为分组数据添加索引</vt:lpstr>
      <vt:lpstr>处理TableCell点击</vt:lpstr>
      <vt:lpstr>Delegate其他处理</vt:lpstr>
      <vt:lpstr>处理附件样式</vt:lpstr>
      <vt:lpstr>处理附件样式</vt:lpstr>
      <vt:lpstr>实现对数据的搜索功能</vt:lpstr>
      <vt:lpstr>实现Delegate的方法</vt:lpstr>
      <vt:lpstr>搜索功能的实现</vt:lpstr>
      <vt:lpstr>应用程序偏好设置</vt:lpstr>
      <vt:lpstr>添加新文件</vt:lpstr>
      <vt:lpstr>Root.plist文件内容</vt:lpstr>
      <vt:lpstr>执行结果</vt:lpstr>
      <vt:lpstr>偏好项的类型</vt:lpstr>
      <vt:lpstr>偏好设置</vt:lpstr>
      <vt:lpstr>Group、Text Field、Switch</vt:lpstr>
      <vt:lpstr>Title与Slider</vt:lpstr>
      <vt:lpstr>Multi Value</vt:lpstr>
      <vt:lpstr>获取偏好设置的值</vt:lpstr>
      <vt:lpstr>获取偏好设置的值</vt:lpstr>
      <vt:lpstr>保存偏好设置的值</vt:lpstr>
      <vt:lpstr>文件操作</vt:lpstr>
      <vt:lpstr>IPhone文件少箱模型</vt:lpstr>
      <vt:lpstr>基本文件操作</vt:lpstr>
      <vt:lpstr>基本文件操作</vt:lpstr>
      <vt:lpstr>基本文件操作</vt:lpstr>
      <vt:lpstr>操作plist文档</vt:lpstr>
      <vt:lpstr>操作plist文件</vt:lpstr>
      <vt:lpstr>操作plist文件</vt:lpstr>
      <vt:lpstr>操作SQLite 3数据库</vt:lpstr>
      <vt:lpstr>添加类库支持</vt:lpstr>
      <vt:lpstr>创建、打开数据库</vt:lpstr>
      <vt:lpstr>执行添加、修改、删除</vt:lpstr>
      <vt:lpstr>执行数据查询</vt:lpstr>
      <vt:lpstr>动画</vt:lpstr>
      <vt:lpstr>动画</vt:lpstr>
      <vt:lpstr>使用NSTimer实现动画</vt:lpstr>
      <vt:lpstr>使用NSTimer实现动画</vt:lpstr>
      <vt:lpstr>实现控件的变形动画</vt:lpstr>
      <vt:lpstr>实现控件的变形动画</vt:lpstr>
      <vt:lpstr>实现控件的变形动画</vt:lpstr>
      <vt:lpstr>实现逐帧动画</vt:lpstr>
      <vt:lpstr>媒体播放</vt:lpstr>
      <vt:lpstr>播放视频</vt:lpstr>
      <vt:lpstr>播放视频</vt:lpstr>
      <vt:lpstr>调用系统应用程序</vt:lpstr>
      <vt:lpstr>调用系统应用程序</vt:lpstr>
      <vt:lpstr>调用系统应用程序</vt:lpstr>
      <vt:lpstr>调用系统图片库</vt:lpstr>
      <vt:lpstr>PowerPoint 演示文稿</vt:lpstr>
    </vt:vector>
  </TitlesOfParts>
  <Company>Dalian Hi-Think Computer Technology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Hailong.Li</dc:creator>
  <cp:lastModifiedBy>guangming chu</cp:lastModifiedBy>
  <cp:revision>328</cp:revision>
  <dcterms:created xsi:type="dcterms:W3CDTF">2010-11-25T02:21:54Z</dcterms:created>
  <dcterms:modified xsi:type="dcterms:W3CDTF">2014-06-20T11:55:44Z</dcterms:modified>
</cp:coreProperties>
</file>